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256" r:id="rId3"/>
    <p:sldId id="320" r:id="rId4"/>
    <p:sldId id="323" r:id="rId5"/>
    <p:sldId id="346" r:id="rId6"/>
    <p:sldId id="347" r:id="rId7"/>
    <p:sldId id="349" r:id="rId8"/>
    <p:sldId id="351" r:id="rId9"/>
    <p:sldId id="407" r:id="rId10"/>
    <p:sldId id="353" r:id="rId11"/>
    <p:sldId id="354" r:id="rId12"/>
    <p:sldId id="355" r:id="rId13"/>
    <p:sldId id="356" r:id="rId14"/>
    <p:sldId id="408" r:id="rId15"/>
    <p:sldId id="409" r:id="rId16"/>
    <p:sldId id="411" r:id="rId17"/>
    <p:sldId id="412" r:id="rId18"/>
    <p:sldId id="413" r:id="rId19"/>
    <p:sldId id="415" r:id="rId20"/>
    <p:sldId id="417" r:id="rId21"/>
    <p:sldId id="426" r:id="rId22"/>
    <p:sldId id="427" r:id="rId23"/>
    <p:sldId id="422" r:id="rId24"/>
    <p:sldId id="389" r:id="rId25"/>
    <p:sldId id="358" r:id="rId26"/>
    <p:sldId id="379" r:id="rId27"/>
    <p:sldId id="421" r:id="rId28"/>
    <p:sldId id="424" r:id="rId29"/>
    <p:sldId id="381" r:id="rId30"/>
    <p:sldId id="425" r:id="rId31"/>
    <p:sldId id="42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9BF9CB-E570-FD47-80A3-981F29B3DED2}">
          <p14:sldIdLst>
            <p14:sldId id="256"/>
            <p14:sldId id="320"/>
            <p14:sldId id="323"/>
            <p14:sldId id="346"/>
            <p14:sldId id="347"/>
            <p14:sldId id="349"/>
            <p14:sldId id="351"/>
            <p14:sldId id="407"/>
            <p14:sldId id="353"/>
            <p14:sldId id="354"/>
            <p14:sldId id="355"/>
            <p14:sldId id="356"/>
            <p14:sldId id="408"/>
            <p14:sldId id="409"/>
            <p14:sldId id="411"/>
            <p14:sldId id="412"/>
            <p14:sldId id="413"/>
            <p14:sldId id="415"/>
            <p14:sldId id="417"/>
          </p14:sldIdLst>
        </p14:section>
        <p14:section name="Untitled Section" id="{76FAC8F1-80A4-3A4C-A1DE-C5F8F6ABB0EA}">
          <p14:sldIdLst>
            <p14:sldId id="426"/>
            <p14:sldId id="427"/>
            <p14:sldId id="422"/>
            <p14:sldId id="389"/>
            <p14:sldId id="358"/>
            <p14:sldId id="379"/>
            <p14:sldId id="421"/>
            <p14:sldId id="424"/>
            <p14:sldId id="381"/>
            <p14:sldId id="425"/>
            <p14:sldId id="4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80" d="100"/>
          <a:sy n="80" d="100"/>
        </p:scale>
        <p:origin x="-1590" y="-156"/>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90CBF-7FD8-4E09-BE6B-9BD1B70952B2}" type="datetimeFigureOut">
              <a:rPr lang="en-US" smtClean="0"/>
              <a:t>7/18/2016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FDF52-B278-4089-88FC-1482B307768F}" type="slidenum">
              <a:rPr lang="en-US" smtClean="0"/>
              <a:t>‹#›</a:t>
            </a:fld>
            <a:endParaRPr lang="en-US" dirty="0"/>
          </a:p>
        </p:txBody>
      </p:sp>
    </p:spTree>
    <p:extLst>
      <p:ext uri="{BB962C8B-B14F-4D97-AF65-F5344CB8AC3E}">
        <p14:creationId xmlns:p14="http://schemas.microsoft.com/office/powerpoint/2010/main" val="3402757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a:t>
            </a:fld>
            <a:endParaRPr lang="en-US" dirty="0"/>
          </a:p>
        </p:txBody>
      </p:sp>
    </p:spTree>
    <p:extLst>
      <p:ext uri="{BB962C8B-B14F-4D97-AF65-F5344CB8AC3E}">
        <p14:creationId xmlns:p14="http://schemas.microsoft.com/office/powerpoint/2010/main" val="83175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15</a:t>
            </a:fld>
            <a:endParaRPr lang="en-US" dirty="0"/>
          </a:p>
        </p:txBody>
      </p:sp>
    </p:spTree>
    <p:extLst>
      <p:ext uri="{BB962C8B-B14F-4D97-AF65-F5344CB8AC3E}">
        <p14:creationId xmlns:p14="http://schemas.microsoft.com/office/powerpoint/2010/main" val="1545195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16</a:t>
            </a:fld>
            <a:endParaRPr lang="en-US" dirty="0"/>
          </a:p>
        </p:txBody>
      </p:sp>
    </p:spTree>
    <p:extLst>
      <p:ext uri="{BB962C8B-B14F-4D97-AF65-F5344CB8AC3E}">
        <p14:creationId xmlns:p14="http://schemas.microsoft.com/office/powerpoint/2010/main" val="154519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17</a:t>
            </a:fld>
            <a:endParaRPr lang="en-US" dirty="0"/>
          </a:p>
        </p:txBody>
      </p:sp>
    </p:spTree>
    <p:extLst>
      <p:ext uri="{BB962C8B-B14F-4D97-AF65-F5344CB8AC3E}">
        <p14:creationId xmlns:p14="http://schemas.microsoft.com/office/powerpoint/2010/main" val="1545195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18</a:t>
            </a:fld>
            <a:endParaRPr lang="en-US" dirty="0"/>
          </a:p>
        </p:txBody>
      </p:sp>
    </p:spTree>
    <p:extLst>
      <p:ext uri="{BB962C8B-B14F-4D97-AF65-F5344CB8AC3E}">
        <p14:creationId xmlns:p14="http://schemas.microsoft.com/office/powerpoint/2010/main" val="1545195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minutes. </a:t>
            </a:r>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19</a:t>
            </a:fld>
            <a:endParaRPr lang="en-US" dirty="0"/>
          </a:p>
        </p:txBody>
      </p:sp>
    </p:spTree>
    <p:extLst>
      <p:ext uri="{BB962C8B-B14F-4D97-AF65-F5344CB8AC3E}">
        <p14:creationId xmlns:p14="http://schemas.microsoft.com/office/powerpoint/2010/main" val="3000036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20</a:t>
            </a:fld>
            <a:endParaRPr lang="en-US" dirty="0"/>
          </a:p>
        </p:txBody>
      </p:sp>
    </p:spTree>
    <p:extLst>
      <p:ext uri="{BB962C8B-B14F-4D97-AF65-F5344CB8AC3E}">
        <p14:creationId xmlns:p14="http://schemas.microsoft.com/office/powerpoint/2010/main" val="361296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21</a:t>
            </a:fld>
            <a:endParaRPr lang="en-US" dirty="0"/>
          </a:p>
        </p:txBody>
      </p:sp>
    </p:spTree>
    <p:extLst>
      <p:ext uri="{BB962C8B-B14F-4D97-AF65-F5344CB8AC3E}">
        <p14:creationId xmlns:p14="http://schemas.microsoft.com/office/powerpoint/2010/main" val="361296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meaningful</a:t>
            </a:r>
            <a:r>
              <a:rPr lang="en-US" baseline="0" dirty="0" smtClean="0"/>
              <a:t> sa</a:t>
            </a:r>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22</a:t>
            </a:fld>
            <a:endParaRPr lang="en-US" dirty="0"/>
          </a:p>
        </p:txBody>
      </p:sp>
    </p:spTree>
    <p:extLst>
      <p:ext uri="{BB962C8B-B14F-4D97-AF65-F5344CB8AC3E}">
        <p14:creationId xmlns:p14="http://schemas.microsoft.com/office/powerpoint/2010/main" val="333350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1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51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8F61B5B0-82A0-654C-A899-8CE3D61CC9D9}" type="slidenum">
              <a:rPr lang="en-US" sz="1200">
                <a:solidFill>
                  <a:srgbClr val="000000"/>
                </a:solidFill>
              </a:rPr>
              <a:pPr/>
              <a:t>25</a:t>
            </a:fld>
            <a:endParaRPr lang="en-US" sz="1200"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1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51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8F61B5B0-82A0-654C-A899-8CE3D61CC9D9}" type="slidenum">
              <a:rPr lang="en-US" sz="1200">
                <a:solidFill>
                  <a:srgbClr val="000000"/>
                </a:solidFill>
              </a:rPr>
              <a:pPr/>
              <a:t>26</a:t>
            </a:fld>
            <a:endParaRPr lang="en-US" sz="1200"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2</a:t>
            </a:fld>
            <a:endParaRPr lang="en-US" dirty="0"/>
          </a:p>
        </p:txBody>
      </p:sp>
    </p:spTree>
    <p:extLst>
      <p:ext uri="{BB962C8B-B14F-4D97-AF65-F5344CB8AC3E}">
        <p14:creationId xmlns:p14="http://schemas.microsoft.com/office/powerpoint/2010/main" val="450892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1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51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8F61B5B0-82A0-654C-A899-8CE3D61CC9D9}" type="slidenum">
              <a:rPr lang="en-US" sz="1200">
                <a:solidFill>
                  <a:srgbClr val="000000"/>
                </a:solidFill>
              </a:rPr>
              <a:pPr/>
              <a:t>27</a:t>
            </a:fld>
            <a:endParaRPr lang="en-US" sz="1200"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3</a:t>
            </a:fld>
            <a:endParaRPr lang="en-US" dirty="0"/>
          </a:p>
        </p:txBody>
      </p:sp>
    </p:spTree>
    <p:extLst>
      <p:ext uri="{BB962C8B-B14F-4D97-AF65-F5344CB8AC3E}">
        <p14:creationId xmlns:p14="http://schemas.microsoft.com/office/powerpoint/2010/main" val="330436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President</a:t>
            </a:r>
            <a:r>
              <a:rPr lang="en-US" baseline="0" dirty="0" smtClean="0"/>
              <a:t> Johnson’s 1</a:t>
            </a:r>
            <a:r>
              <a:rPr lang="en-US" baseline="30000" dirty="0" smtClean="0"/>
              <a:t>st</a:t>
            </a:r>
            <a:r>
              <a:rPr lang="en-US" baseline="0" dirty="0" smtClean="0"/>
              <a:t> grade teacher.  ESEA was meant to be a great educational equalizer. </a:t>
            </a:r>
            <a:r>
              <a:rPr lang="en-US" dirty="0" smtClean="0"/>
              <a:t>This is President</a:t>
            </a:r>
            <a:r>
              <a:rPr lang="en-US" baseline="0" dirty="0" smtClean="0"/>
              <a:t> Johnson’s 1</a:t>
            </a:r>
            <a:r>
              <a:rPr lang="en-US" baseline="30000" dirty="0" smtClean="0"/>
              <a:t>st</a:t>
            </a:r>
            <a:r>
              <a:rPr lang="en-US" baseline="0" dirty="0" smtClean="0"/>
              <a:t> grade teacher.  ESEA was meant to be a great educational equalizer. </a:t>
            </a:r>
            <a:r>
              <a:rPr lang="en-US" dirty="0" smtClean="0"/>
              <a:t>Miss Katie Deadrich taught eight grades in one room. “As a son of a tenant farmer, I know that education is the only valid passport from poverty. I believe deeply no law I have signed or will ever sign means more to the future of America. ” Instrumental in passing the law and attending the ceremony was Democratic Representative Carl Albert of Oklahoma (Little Giant from Little Dixie",)</a:t>
            </a:r>
          </a:p>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4</a:t>
            </a:fld>
            <a:endParaRPr lang="en-US" dirty="0"/>
          </a:p>
        </p:txBody>
      </p:sp>
    </p:spTree>
    <p:extLst>
      <p:ext uri="{BB962C8B-B14F-4D97-AF65-F5344CB8AC3E}">
        <p14:creationId xmlns:p14="http://schemas.microsoft.com/office/powerpoint/2010/main" val="301463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7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Before we talk in depth about the opportunities connected to this new statute, let’s take a moment to remember the context we’ve had to deal with the last few years.</a:t>
            </a:r>
          </a:p>
          <a:p>
            <a:endParaRPr lang="en-US" dirty="0">
              <a:latin typeface="Calibri" charset="0"/>
            </a:endParaRPr>
          </a:p>
          <a:p>
            <a:r>
              <a:rPr lang="en-US" i="1" dirty="0">
                <a:latin typeface="Calibri" charset="0"/>
              </a:rPr>
              <a:t>*When the Elementary and Secondary Education Act of 1965 was last reauthorized in 2002, it became known as the No Child Left Behind law. The Every Student Succeeds Act of 2015 now replaces NCLB. </a:t>
            </a:r>
            <a:endParaRPr lang="en-US" dirty="0">
              <a:latin typeface="Calibri" charset="0"/>
            </a:endParaRPr>
          </a:p>
        </p:txBody>
      </p:sp>
      <p:sp>
        <p:nvSpPr>
          <p:cNvPr id="217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55BCA6FE-D649-BA4C-AC7E-FEB6555CCBF9}" type="slidenum">
              <a:rPr lang="en-US" sz="1200">
                <a:solidFill>
                  <a:srgbClr val="000000"/>
                </a:solidFill>
              </a:rPr>
              <a:pPr/>
              <a:t>7</a:t>
            </a:fld>
            <a:endParaRPr 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Popcorn</a:t>
            </a:r>
            <a:r>
              <a:rPr lang="en-US" baseline="0" dirty="0" smtClean="0"/>
              <a:t> and share out.</a:t>
            </a:r>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8</a:t>
            </a:fld>
            <a:endParaRPr lang="en-US" dirty="0"/>
          </a:p>
        </p:txBody>
      </p:sp>
    </p:spTree>
    <p:extLst>
      <p:ext uri="{BB962C8B-B14F-4D97-AF65-F5344CB8AC3E}">
        <p14:creationId xmlns:p14="http://schemas.microsoft.com/office/powerpoint/2010/main" val="294980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2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**The 95% participation rate mandate still remains, but states now get to decide the impact under ESSA (under NCLB, the consequences were prescribed)</a:t>
            </a:r>
          </a:p>
        </p:txBody>
      </p:sp>
      <p:sp>
        <p:nvSpPr>
          <p:cNvPr id="222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A5872400-CD96-9046-95A7-5D711864A1E4}" type="slidenum">
              <a:rPr lang="en-US" sz="1200">
                <a:solidFill>
                  <a:srgbClr val="000000"/>
                </a:solidFill>
              </a:rPr>
              <a:pPr/>
              <a:t>11</a:t>
            </a:fld>
            <a:endParaRPr lang="en-US" sz="120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13</a:t>
            </a:fld>
            <a:endParaRPr lang="en-US" dirty="0"/>
          </a:p>
        </p:txBody>
      </p:sp>
    </p:spTree>
    <p:extLst>
      <p:ext uri="{BB962C8B-B14F-4D97-AF65-F5344CB8AC3E}">
        <p14:creationId xmlns:p14="http://schemas.microsoft.com/office/powerpoint/2010/main" val="154519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6FDF52-B278-4089-88FC-1482B307768F}" type="slidenum">
              <a:rPr lang="en-US" smtClean="0"/>
              <a:t>14</a:t>
            </a:fld>
            <a:endParaRPr lang="en-US" dirty="0"/>
          </a:p>
        </p:txBody>
      </p:sp>
    </p:spTree>
    <p:extLst>
      <p:ext uri="{BB962C8B-B14F-4D97-AF65-F5344CB8AC3E}">
        <p14:creationId xmlns:p14="http://schemas.microsoft.com/office/powerpoint/2010/main" val="154519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Box 6"/>
          <p:cNvSpPr txBox="1"/>
          <p:nvPr userDrawn="1"/>
        </p:nvSpPr>
        <p:spPr>
          <a:xfrm>
            <a:off x="6932478" y="6376298"/>
            <a:ext cx="184666" cy="369332"/>
          </a:xfrm>
          <a:prstGeom prst="rect">
            <a:avLst/>
          </a:prstGeom>
          <a:noFill/>
        </p:spPr>
        <p:txBody>
          <a:bodyPr wrap="none" rtlCol="0">
            <a:spAutoFit/>
          </a:bodyPr>
          <a:lstStyle/>
          <a:p>
            <a:endParaRPr lang="en-US" dirty="0">
              <a:solidFill>
                <a:prstClr val="black"/>
              </a:solidFill>
            </a:endParaRPr>
          </a:p>
        </p:txBody>
      </p:sp>
    </p:spTree>
    <p:extLst>
      <p:ext uri="{BB962C8B-B14F-4D97-AF65-F5344CB8AC3E}">
        <p14:creationId xmlns:p14="http://schemas.microsoft.com/office/powerpoint/2010/main" val="186593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404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96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04078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63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398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4479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56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9108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23524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DF7DF2E-71DA-B34A-9671-0552AD0B9AF8}" type="datetimeFigureOut">
              <a:rPr lang="en-US" smtClean="0">
                <a:solidFill>
                  <a:prstClr val="black"/>
                </a:solidFill>
              </a:rPr>
              <a:pPr/>
              <a:t>7/18/2016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C3F8D15-0A3E-794F-8573-12A9C6F0DAC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356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7DF2E-71DA-B34A-9671-0552AD0B9AF8}" type="datetimeFigureOut">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3F8D15-0A3E-794F-8573-12A9C6F0DA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7DF2E-71DA-B34A-9671-0552AD0B9AF8}" type="datetimeFigureOut">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F8D15-0A3E-794F-8573-12A9C6F0DA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13"/>
          <a:stretch>
            <a:fillRect/>
          </a:stretch>
        </p:blipFill>
        <p:spPr>
          <a:xfrm>
            <a:off x="6512560" y="0"/>
            <a:ext cx="2631439" cy="1066800"/>
          </a:xfrm>
          <a:prstGeom prst="rect">
            <a:avLst/>
          </a:prstGeom>
        </p:spPr>
      </p:pic>
      <p:pic>
        <p:nvPicPr>
          <p:cNvPr id="8" name="Picture 7"/>
          <p:cNvPicPr>
            <a:picLocks noChangeAspect="1"/>
          </p:cNvPicPr>
          <p:nvPr/>
        </p:nvPicPr>
        <p:blipFill>
          <a:blip r:embed="rId14"/>
          <a:stretch>
            <a:fillRect/>
          </a:stretch>
        </p:blipFill>
        <p:spPr>
          <a:xfrm>
            <a:off x="0" y="5334001"/>
            <a:ext cx="2743200" cy="1523999"/>
          </a:xfrm>
          <a:prstGeom prst="rect">
            <a:avLst/>
          </a:prstGeom>
        </p:spPr>
      </p:pic>
    </p:spTree>
    <p:extLst>
      <p:ext uri="{BB962C8B-B14F-4D97-AF65-F5344CB8AC3E}">
        <p14:creationId xmlns:p14="http://schemas.microsoft.com/office/powerpoint/2010/main" val="92690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FF0000"/>
          </a:solidFill>
          <a:latin typeface="Cambri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emf"/><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emf"/><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nea.org/ESSAbegins" TargetMode="Externa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communityschools.org/policy_advocacy/federal_funding.aspx" TargetMode="External"/><Relationship Id="rId2" Type="http://schemas.openxmlformats.org/officeDocument/2006/relationships/hyperlink" Target="http://www.nea.org/essabegins" TargetMode="External"/><Relationship Id="rId1" Type="http://schemas.openxmlformats.org/officeDocument/2006/relationships/slideLayout" Target="../slideLayouts/slideLayout13.xml"/><Relationship Id="rId4" Type="http://schemas.openxmlformats.org/officeDocument/2006/relationships/hyperlink" Target="http://www.getessarigh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3.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643120"/>
            <a:ext cx="7620000" cy="1071880"/>
          </a:xfrm>
        </p:spPr>
        <p:txBody>
          <a:bodyPr/>
          <a:lstStyle/>
          <a:p>
            <a:r>
              <a:rPr lang="en-US" dirty="0" smtClean="0"/>
              <a:t>The Every Student Succeeds Act</a:t>
            </a:r>
            <a:endParaRPr lang="en-US" dirty="0"/>
          </a:p>
        </p:txBody>
      </p:sp>
      <p:sp>
        <p:nvSpPr>
          <p:cNvPr id="3" name="Subtitle 2"/>
          <p:cNvSpPr>
            <a:spLocks noGrp="1"/>
          </p:cNvSpPr>
          <p:nvPr>
            <p:ph type="subTitle" idx="1"/>
          </p:nvPr>
        </p:nvSpPr>
        <p:spPr>
          <a:xfrm>
            <a:off x="1447800" y="5486400"/>
            <a:ext cx="7162799" cy="914400"/>
          </a:xfrm>
        </p:spPr>
        <p:txBody>
          <a:bodyPr>
            <a:normAutofit fontScale="55000" lnSpcReduction="20000"/>
          </a:bodyPr>
          <a:lstStyle/>
          <a:p>
            <a:r>
              <a:rPr lang="en-US" b="1" i="1" dirty="0" smtClean="0"/>
              <a:t>ESSA Opportunities at the Local Level</a:t>
            </a:r>
          </a:p>
          <a:p>
            <a:r>
              <a:rPr lang="en-US" b="1" i="1" dirty="0" smtClean="0"/>
              <a:t>Local Progress</a:t>
            </a:r>
          </a:p>
          <a:p>
            <a:r>
              <a:rPr lang="en-US" b="1" i="1" dirty="0" smtClean="0"/>
              <a:t>July 7, 2016</a:t>
            </a:r>
          </a:p>
          <a:p>
            <a:endParaRPr lang="en-US" b="1" i="1" dirty="0" smtClean="0"/>
          </a:p>
          <a:p>
            <a:endParaRPr lang="en-US" dirty="0" smtClean="0"/>
          </a:p>
        </p:txBody>
      </p:sp>
      <p:pic>
        <p:nvPicPr>
          <p:cNvPr id="5" name="Picture 4"/>
          <p:cNvPicPr>
            <a:picLocks noChangeAspect="1"/>
          </p:cNvPicPr>
          <p:nvPr/>
        </p:nvPicPr>
        <p:blipFill>
          <a:blip r:embed="rId3"/>
          <a:stretch>
            <a:fillRect/>
          </a:stretch>
        </p:blipFill>
        <p:spPr>
          <a:xfrm>
            <a:off x="5627076" y="0"/>
            <a:ext cx="3516923" cy="1371600"/>
          </a:xfrm>
          <a:prstGeom prst="rect">
            <a:avLst/>
          </a:prstGeom>
        </p:spPr>
      </p:pic>
      <p:pic>
        <p:nvPicPr>
          <p:cNvPr id="6" name="Picture 5"/>
          <p:cNvPicPr>
            <a:picLocks noChangeAspect="1"/>
          </p:cNvPicPr>
          <p:nvPr/>
        </p:nvPicPr>
        <p:blipFill>
          <a:blip r:embed="rId4"/>
          <a:stretch>
            <a:fillRect/>
          </a:stretch>
        </p:blipFill>
        <p:spPr>
          <a:xfrm>
            <a:off x="2565400" y="1219200"/>
            <a:ext cx="4013200" cy="1244600"/>
          </a:xfrm>
          <a:prstGeom prst="rect">
            <a:avLst/>
          </a:prstGeom>
        </p:spPr>
      </p:pic>
      <p:pic>
        <p:nvPicPr>
          <p:cNvPr id="7" name="Picture 6"/>
          <p:cNvPicPr>
            <a:picLocks noChangeAspect="1"/>
          </p:cNvPicPr>
          <p:nvPr/>
        </p:nvPicPr>
        <p:blipFill>
          <a:blip r:embed="rId5"/>
          <a:stretch>
            <a:fillRect/>
          </a:stretch>
        </p:blipFill>
        <p:spPr>
          <a:xfrm>
            <a:off x="15240" y="4907280"/>
            <a:ext cx="3057283" cy="1981200"/>
          </a:xfrm>
          <a:prstGeom prst="rect">
            <a:avLst/>
          </a:prstGeom>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065655"/>
            <a:ext cx="1816443" cy="25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7914" y="2638303"/>
            <a:ext cx="1498324" cy="2333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243" y="1366520"/>
            <a:ext cx="2308313"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5600" y="2704375"/>
            <a:ext cx="1463040" cy="19507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Content Placeholder 2"/>
          <p:cNvSpPr>
            <a:spLocks noGrp="1"/>
          </p:cNvSpPr>
          <p:nvPr>
            <p:ph idx="1"/>
          </p:nvPr>
        </p:nvSpPr>
        <p:spPr>
          <a:xfrm>
            <a:off x="381000" y="914400"/>
            <a:ext cx="8229600" cy="5416550"/>
          </a:xfrm>
        </p:spPr>
        <p:txBody>
          <a:bodyPr/>
          <a:lstStyle/>
          <a:p>
            <a:pPr marL="0" indent="0" eaLnBrk="1" hangingPunct="1">
              <a:lnSpc>
                <a:spcPct val="80000"/>
              </a:lnSpc>
              <a:spcBef>
                <a:spcPts val="600"/>
              </a:spcBef>
              <a:spcAft>
                <a:spcPts val="600"/>
              </a:spcAft>
              <a:buFont typeface="Arial" charset="0"/>
              <a:buNone/>
            </a:pPr>
            <a:r>
              <a:rPr lang="en-US" sz="2200" dirty="0">
                <a:solidFill>
                  <a:srgbClr val="000000"/>
                </a:solidFill>
                <a:latin typeface="Calibri" charset="0"/>
              </a:rPr>
              <a:t>What concepts remain in new law?</a:t>
            </a:r>
          </a:p>
          <a:p>
            <a:pPr marL="0" indent="0" eaLnBrk="1" hangingPunct="1">
              <a:lnSpc>
                <a:spcPct val="80000"/>
              </a:lnSpc>
              <a:spcBef>
                <a:spcPts val="600"/>
              </a:spcBef>
              <a:spcAft>
                <a:spcPts val="600"/>
              </a:spcAft>
              <a:buFont typeface="Wingdings" charset="0"/>
              <a:buChar char="§"/>
            </a:pPr>
            <a:r>
              <a:rPr lang="en-US" sz="2400" b="1" dirty="0">
                <a:solidFill>
                  <a:srgbClr val="000000"/>
                </a:solidFill>
                <a:latin typeface="Calibri" charset="0"/>
              </a:rPr>
              <a:t>High Standards</a:t>
            </a:r>
            <a:r>
              <a:rPr lang="en-US" sz="2400" dirty="0">
                <a:solidFill>
                  <a:srgbClr val="000000"/>
                </a:solidFill>
                <a:latin typeface="Calibri" charset="0"/>
              </a:rPr>
              <a:t>:  Every state must have college and career ready standards</a:t>
            </a:r>
          </a:p>
          <a:p>
            <a:pPr marL="273050" lvl="1" indent="-273050" eaLnBrk="1" hangingPunct="1">
              <a:lnSpc>
                <a:spcPct val="80000"/>
              </a:lnSpc>
              <a:spcBef>
                <a:spcPts val="600"/>
              </a:spcBef>
              <a:spcAft>
                <a:spcPts val="600"/>
              </a:spcAft>
              <a:buFont typeface="Wingdings" charset="0"/>
              <a:buChar char="§"/>
            </a:pPr>
            <a:r>
              <a:rPr lang="en-US" sz="2400" b="1" dirty="0">
                <a:solidFill>
                  <a:srgbClr val="000000"/>
                </a:solidFill>
                <a:latin typeface="Calibri" charset="0"/>
              </a:rPr>
              <a:t>Statewide Assessments</a:t>
            </a:r>
            <a:r>
              <a:rPr lang="en-US" sz="2400" dirty="0">
                <a:solidFill>
                  <a:srgbClr val="000000"/>
                </a:solidFill>
                <a:latin typeface="Calibri" charset="0"/>
              </a:rPr>
              <a:t>:  Maintains  testing in grades 3 – 8, once in HS for math and ELA, gradespan for science….</a:t>
            </a:r>
            <a:r>
              <a:rPr lang="en-US" sz="2400" b="1" dirty="0">
                <a:solidFill>
                  <a:srgbClr val="000000"/>
                </a:solidFill>
                <a:latin typeface="Calibri" charset="0"/>
              </a:rPr>
              <a:t> BUT</a:t>
            </a:r>
            <a:endParaRPr lang="en-US" sz="2400" dirty="0">
              <a:solidFill>
                <a:srgbClr val="000000"/>
              </a:solidFill>
              <a:latin typeface="Calibri" charset="0"/>
            </a:endParaRPr>
          </a:p>
          <a:p>
            <a:pPr marL="273050" lvl="1" indent="-273050" eaLnBrk="1" hangingPunct="1">
              <a:lnSpc>
                <a:spcPct val="80000"/>
              </a:lnSpc>
              <a:spcBef>
                <a:spcPts val="600"/>
              </a:spcBef>
              <a:spcAft>
                <a:spcPts val="600"/>
              </a:spcAft>
            </a:pPr>
            <a:r>
              <a:rPr lang="en-US" sz="2300" dirty="0">
                <a:solidFill>
                  <a:srgbClr val="000000"/>
                </a:solidFill>
                <a:latin typeface="Calibri" charset="0"/>
              </a:rPr>
              <a:t>Promotes state and local audits to eliminate duplicative or unnecessary tests</a:t>
            </a:r>
          </a:p>
          <a:p>
            <a:pPr marL="273050" lvl="1" indent="-273050" eaLnBrk="1" hangingPunct="1">
              <a:lnSpc>
                <a:spcPct val="80000"/>
              </a:lnSpc>
              <a:spcBef>
                <a:spcPts val="600"/>
              </a:spcBef>
              <a:spcAft>
                <a:spcPts val="600"/>
              </a:spcAft>
            </a:pPr>
            <a:r>
              <a:rPr lang="en-US" sz="2300" dirty="0">
                <a:solidFill>
                  <a:srgbClr val="000000"/>
                </a:solidFill>
                <a:latin typeface="Calibri" charset="0"/>
              </a:rPr>
              <a:t>New option for HS assessments</a:t>
            </a:r>
          </a:p>
          <a:p>
            <a:pPr marL="273050" lvl="1" indent="-273050" eaLnBrk="1" hangingPunct="1">
              <a:lnSpc>
                <a:spcPct val="80000"/>
              </a:lnSpc>
              <a:spcBef>
                <a:spcPts val="600"/>
              </a:spcBef>
              <a:spcAft>
                <a:spcPts val="600"/>
              </a:spcAft>
            </a:pPr>
            <a:r>
              <a:rPr lang="en-US" sz="2300" dirty="0">
                <a:solidFill>
                  <a:srgbClr val="000000"/>
                </a:solidFill>
                <a:latin typeface="Calibri" charset="0"/>
              </a:rPr>
              <a:t>New flexibility to create assessment systems that don’t rely on statewide standardized tests</a:t>
            </a:r>
          </a:p>
          <a:p>
            <a:pPr marL="0" indent="0" eaLnBrk="1" hangingPunct="1">
              <a:lnSpc>
                <a:spcPct val="80000"/>
              </a:lnSpc>
              <a:spcBef>
                <a:spcPts val="600"/>
              </a:spcBef>
              <a:spcAft>
                <a:spcPts val="600"/>
              </a:spcAft>
              <a:buFont typeface="Wingdings" charset="0"/>
              <a:buChar char="§"/>
            </a:pPr>
            <a:r>
              <a:rPr lang="en-US" sz="2400" b="1" dirty="0">
                <a:solidFill>
                  <a:srgbClr val="000000"/>
                </a:solidFill>
                <a:latin typeface="Calibri" charset="0"/>
              </a:rPr>
              <a:t>Disaggregation</a:t>
            </a:r>
            <a:r>
              <a:rPr lang="en-US" sz="2400" dirty="0">
                <a:solidFill>
                  <a:srgbClr val="000000"/>
                </a:solidFill>
                <a:latin typeface="Calibri" charset="0"/>
              </a:rPr>
              <a:t>:  States still required to look at data from subgroups, so groups of students don’t fall through cracks</a:t>
            </a:r>
          </a:p>
          <a:p>
            <a:pPr marL="0" indent="0" eaLnBrk="1" hangingPunct="1">
              <a:lnSpc>
                <a:spcPct val="80000"/>
              </a:lnSpc>
              <a:spcBef>
                <a:spcPts val="600"/>
              </a:spcBef>
              <a:spcAft>
                <a:spcPts val="600"/>
              </a:spcAft>
              <a:buFont typeface="Wingdings" charset="0"/>
              <a:buChar char="§"/>
            </a:pPr>
            <a:r>
              <a:rPr lang="en-US" sz="2400" b="1" dirty="0">
                <a:solidFill>
                  <a:srgbClr val="000000"/>
                </a:solidFill>
                <a:latin typeface="Calibri" charset="0"/>
              </a:rPr>
              <a:t>Interventions</a:t>
            </a:r>
            <a:r>
              <a:rPr lang="en-US" sz="2400" dirty="0">
                <a:solidFill>
                  <a:srgbClr val="000000"/>
                </a:solidFill>
                <a:latin typeface="Calibri" charset="0"/>
              </a:rPr>
              <a:t>:  Required for low-performing schools, but no rigid federally prescribed list; must be evidence-based</a:t>
            </a:r>
          </a:p>
        </p:txBody>
      </p:sp>
      <p:pic>
        <p:nvPicPr>
          <p:cNvPr id="2201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5" name="Title 1"/>
          <p:cNvSpPr>
            <a:spLocks noGrp="1"/>
          </p:cNvSpPr>
          <p:nvPr>
            <p:ph type="title"/>
          </p:nvPr>
        </p:nvSpPr>
        <p:spPr>
          <a:xfrm>
            <a:off x="457200" y="76200"/>
            <a:ext cx="8229600" cy="1143000"/>
          </a:xfrm>
        </p:spPr>
        <p:txBody>
          <a:bodyPr>
            <a:normAutofit fontScale="90000"/>
          </a:bodyPr>
          <a:lstStyle/>
          <a:p>
            <a:pPr algn="l" eaLnBrk="1" hangingPunct="1"/>
            <a:r>
              <a:rPr lang="en-US" sz="3200" b="1" dirty="0">
                <a:solidFill>
                  <a:srgbClr val="C00000"/>
                </a:solidFill>
                <a:latin typeface="Cambria" charset="0"/>
              </a:rPr>
              <a:t/>
            </a:r>
            <a:br>
              <a:rPr lang="en-US" sz="3200" b="1" dirty="0">
                <a:solidFill>
                  <a:srgbClr val="C00000"/>
                </a:solidFill>
                <a:latin typeface="Cambria" charset="0"/>
              </a:rPr>
            </a:br>
            <a:r>
              <a:rPr lang="en-US" sz="3200" b="1" dirty="0">
                <a:solidFill>
                  <a:srgbClr val="C00000"/>
                </a:solidFill>
                <a:latin typeface="Cambria" charset="0"/>
              </a:rPr>
              <a:t>Every Student Succeeds Act </a:t>
            </a:r>
            <a:br>
              <a:rPr lang="en-US" sz="3200" b="1" dirty="0">
                <a:solidFill>
                  <a:srgbClr val="C00000"/>
                </a:solidFill>
                <a:latin typeface="Cambria" charset="0"/>
              </a:rPr>
            </a:br>
            <a:endParaRPr lang="en-US" sz="2900" dirty="0">
              <a:latin typeface="Calibri" charset="0"/>
            </a:endParaRPr>
          </a:p>
        </p:txBody>
      </p:sp>
    </p:spTree>
    <p:extLst>
      <p:ext uri="{BB962C8B-B14F-4D97-AF65-F5344CB8AC3E}">
        <p14:creationId xmlns:p14="http://schemas.microsoft.com/office/powerpoint/2010/main" val="3478489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8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8" name="Title 1"/>
          <p:cNvSpPr txBox="1">
            <a:spLocks/>
          </p:cNvSpPr>
          <p:nvPr/>
        </p:nvSpPr>
        <p:spPr bwMode="auto">
          <a:xfrm>
            <a:off x="76200" y="603250"/>
            <a:ext cx="83820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C00000"/>
                </a:solidFill>
                <a:latin typeface="Cambria" charset="0"/>
              </a:rPr>
              <a:t>What’s different about accountability?</a:t>
            </a:r>
          </a:p>
        </p:txBody>
      </p:sp>
      <p:sp>
        <p:nvSpPr>
          <p:cNvPr id="221189" name="Rectangle 8"/>
          <p:cNvSpPr>
            <a:spLocks noChangeArrowheads="1"/>
          </p:cNvSpPr>
          <p:nvPr/>
        </p:nvSpPr>
        <p:spPr bwMode="auto">
          <a:xfrm>
            <a:off x="152400" y="1192213"/>
            <a:ext cx="86868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spcBef>
                <a:spcPts val="600"/>
              </a:spcBef>
              <a:spcAft>
                <a:spcPts val="600"/>
              </a:spcAft>
            </a:pPr>
            <a:r>
              <a:rPr lang="en-US" sz="2800" b="1" dirty="0">
                <a:solidFill>
                  <a:srgbClr val="0070C0"/>
                </a:solidFill>
                <a:latin typeface="Calibri" charset="0"/>
              </a:rPr>
              <a:t>State accountability </a:t>
            </a:r>
            <a:r>
              <a:rPr lang="en-US" sz="2800" b="1" u="sng" dirty="0">
                <a:solidFill>
                  <a:srgbClr val="0070C0"/>
                </a:solidFill>
                <a:latin typeface="Calibri" charset="0"/>
              </a:rPr>
              <a:t>can’t be based solely </a:t>
            </a:r>
            <a:r>
              <a:rPr lang="en-US" sz="2800" b="1" dirty="0">
                <a:solidFill>
                  <a:srgbClr val="0070C0"/>
                </a:solidFill>
                <a:latin typeface="Calibri" charset="0"/>
              </a:rPr>
              <a:t>on tests!  </a:t>
            </a:r>
          </a:p>
          <a:p>
            <a:pPr eaLnBrk="1" hangingPunct="1">
              <a:lnSpc>
                <a:spcPct val="90000"/>
              </a:lnSpc>
              <a:spcBef>
                <a:spcPts val="600"/>
              </a:spcBef>
              <a:spcAft>
                <a:spcPts val="600"/>
              </a:spcAft>
            </a:pPr>
            <a:r>
              <a:rPr lang="en-US" sz="2400" dirty="0">
                <a:solidFill>
                  <a:srgbClr val="000000"/>
                </a:solidFill>
                <a:latin typeface="Calibri" charset="0"/>
              </a:rPr>
              <a:t>Systems must include:</a:t>
            </a:r>
          </a:p>
          <a:p>
            <a:pPr marL="822325" lvl="1" indent="-457200" eaLnBrk="1" hangingPunct="1">
              <a:lnSpc>
                <a:spcPct val="90000"/>
              </a:lnSpc>
              <a:spcBef>
                <a:spcPts val="600"/>
              </a:spcBef>
              <a:spcAft>
                <a:spcPts val="600"/>
              </a:spcAft>
              <a:buFont typeface="Calibri" charset="0"/>
              <a:buAutoNum type="romanLcPeriod"/>
            </a:pPr>
            <a:r>
              <a:rPr lang="en-US" sz="2400" dirty="0">
                <a:solidFill>
                  <a:srgbClr val="000000"/>
                </a:solidFill>
                <a:latin typeface="Calibri" charset="0"/>
              </a:rPr>
              <a:t>Math, reading assessments</a:t>
            </a:r>
          </a:p>
          <a:p>
            <a:pPr marL="822325" lvl="1" indent="-457200" eaLnBrk="1" hangingPunct="1">
              <a:lnSpc>
                <a:spcPct val="90000"/>
              </a:lnSpc>
              <a:spcBef>
                <a:spcPts val="600"/>
              </a:spcBef>
              <a:spcAft>
                <a:spcPts val="600"/>
              </a:spcAft>
              <a:buFont typeface="Calibri" charset="0"/>
              <a:buAutoNum type="romanLcPeriod"/>
            </a:pPr>
            <a:r>
              <a:rPr lang="en-US" sz="2400" dirty="0">
                <a:solidFill>
                  <a:srgbClr val="000000"/>
                </a:solidFill>
                <a:latin typeface="Calibri" charset="0"/>
              </a:rPr>
              <a:t>Another statewide indicator for middle and elementary schools</a:t>
            </a:r>
          </a:p>
          <a:p>
            <a:pPr marL="822325" lvl="1" indent="-457200" eaLnBrk="1" hangingPunct="1">
              <a:lnSpc>
                <a:spcPct val="90000"/>
              </a:lnSpc>
              <a:spcBef>
                <a:spcPts val="600"/>
              </a:spcBef>
              <a:spcAft>
                <a:spcPts val="600"/>
              </a:spcAft>
              <a:buFont typeface="Calibri" charset="0"/>
              <a:buAutoNum type="romanLcPeriod"/>
            </a:pPr>
            <a:r>
              <a:rPr lang="en-US" sz="2400" dirty="0">
                <a:solidFill>
                  <a:srgbClr val="000000"/>
                </a:solidFill>
                <a:latin typeface="Calibri" charset="0"/>
              </a:rPr>
              <a:t>Graduation rates</a:t>
            </a:r>
          </a:p>
          <a:p>
            <a:pPr marL="822325" lvl="1" indent="-457200" eaLnBrk="1" hangingPunct="1">
              <a:lnSpc>
                <a:spcPct val="90000"/>
              </a:lnSpc>
              <a:spcBef>
                <a:spcPts val="600"/>
              </a:spcBef>
              <a:spcAft>
                <a:spcPts val="600"/>
              </a:spcAft>
              <a:buFont typeface="Calibri" charset="0"/>
              <a:buAutoNum type="romanLcPeriod"/>
            </a:pPr>
            <a:r>
              <a:rPr lang="en-US" sz="2400" dirty="0">
                <a:solidFill>
                  <a:srgbClr val="000000"/>
                </a:solidFill>
                <a:latin typeface="Calibri" charset="0"/>
              </a:rPr>
              <a:t>English Language Proficiency</a:t>
            </a:r>
          </a:p>
          <a:p>
            <a:pPr marL="822325" lvl="1" indent="-457200" eaLnBrk="1" hangingPunct="1">
              <a:lnSpc>
                <a:spcPct val="90000"/>
              </a:lnSpc>
              <a:spcBef>
                <a:spcPts val="600"/>
              </a:spcBef>
              <a:spcAft>
                <a:spcPts val="600"/>
              </a:spcAft>
              <a:buFont typeface="Calibri" charset="0"/>
              <a:buAutoNum type="romanLcPeriod"/>
            </a:pPr>
            <a:r>
              <a:rPr lang="en-US" sz="2400" dirty="0">
                <a:solidFill>
                  <a:srgbClr val="000000"/>
                </a:solidFill>
                <a:latin typeface="Calibri" charset="0"/>
              </a:rPr>
              <a:t>Not less than one indicator of school quality or student success </a:t>
            </a:r>
            <a:r>
              <a:rPr lang="en-US" sz="2400" i="1" dirty="0">
                <a:solidFill>
                  <a:srgbClr val="0070C0"/>
                </a:solidFill>
                <a:latin typeface="Calibri" charset="0"/>
              </a:rPr>
              <a:t>(i.e., from NEA Opportunity Dashboard!)</a:t>
            </a:r>
          </a:p>
          <a:p>
            <a:pPr marL="822325" lvl="1" indent="-457200" eaLnBrk="1" hangingPunct="1">
              <a:lnSpc>
                <a:spcPct val="90000"/>
              </a:lnSpc>
              <a:spcBef>
                <a:spcPts val="600"/>
              </a:spcBef>
              <a:spcAft>
                <a:spcPts val="600"/>
              </a:spcAft>
            </a:pPr>
            <a:endParaRPr lang="en-US" sz="2000" dirty="0">
              <a:solidFill>
                <a:srgbClr val="17375E"/>
              </a:solidFill>
              <a:latin typeface="Calibri" charset="0"/>
            </a:endParaRPr>
          </a:p>
          <a:p>
            <a:pPr marL="822325" lvl="1" indent="-457200" eaLnBrk="1" hangingPunct="1">
              <a:lnSpc>
                <a:spcPct val="90000"/>
              </a:lnSpc>
              <a:spcBef>
                <a:spcPts val="600"/>
              </a:spcBef>
              <a:spcAft>
                <a:spcPts val="600"/>
              </a:spcAft>
            </a:pPr>
            <a:r>
              <a:rPr lang="en-US" sz="2000" dirty="0">
                <a:solidFill>
                  <a:srgbClr val="17375E"/>
                </a:solidFill>
                <a:latin typeface="Calibri" charset="0"/>
              </a:rPr>
              <a:t>*95% participation rate remains, </a:t>
            </a:r>
            <a:r>
              <a:rPr lang="en-US" sz="2000" b="1" i="1" u="sng" dirty="0">
                <a:solidFill>
                  <a:srgbClr val="17375E"/>
                </a:solidFill>
                <a:latin typeface="Calibri" charset="0"/>
              </a:rPr>
              <a:t>but</a:t>
            </a:r>
            <a:r>
              <a:rPr lang="en-US" sz="2000" dirty="0">
                <a:solidFill>
                  <a:srgbClr val="17375E"/>
                </a:solidFill>
                <a:latin typeface="Calibri" charset="0"/>
              </a:rPr>
              <a:t> states now decide impact</a:t>
            </a:r>
          </a:p>
        </p:txBody>
      </p:sp>
      <p:cxnSp>
        <p:nvCxnSpPr>
          <p:cNvPr id="3" name="Straight Connector 2"/>
          <p:cNvCxnSpPr>
            <a:cxnSpLocks noChangeShapeType="1"/>
          </p:cNvCxnSpPr>
          <p:nvPr/>
        </p:nvCxnSpPr>
        <p:spPr bwMode="auto">
          <a:xfrm>
            <a:off x="1143000" y="4419600"/>
            <a:ext cx="5943600" cy="0"/>
          </a:xfrm>
          <a:prstGeom prst="line">
            <a:avLst/>
          </a:prstGeom>
          <a:noFill/>
          <a:ln w="25400">
            <a:solidFill>
              <a:schemeClr val="accent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1191" name="TextBox 11"/>
          <p:cNvSpPr txBox="1">
            <a:spLocks noChangeArrowheads="1"/>
          </p:cNvSpPr>
          <p:nvPr/>
        </p:nvSpPr>
        <p:spPr bwMode="auto">
          <a:xfrm>
            <a:off x="5791200" y="3175000"/>
            <a:ext cx="2667000" cy="1016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defTabSz="457200">
              <a:defRPr sz="2400">
                <a:solidFill>
                  <a:schemeClr val="tx1"/>
                </a:solidFill>
                <a:latin typeface="Arial" charset="0"/>
                <a:ea typeface="ＭＳ Ｐゴシック" charset="0"/>
                <a:cs typeface="ＭＳ Ｐゴシック" charset="0"/>
              </a:defRPr>
            </a:lvl1pPr>
            <a:lvl2pPr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2000" dirty="0">
                <a:solidFill>
                  <a:srgbClr val="17375E"/>
                </a:solidFill>
                <a:latin typeface="Calibri" charset="0"/>
              </a:rPr>
              <a:t>aggregate of #i - #iv must count for ‘much greater weight’ than #v</a:t>
            </a:r>
          </a:p>
        </p:txBody>
      </p:sp>
    </p:spTree>
    <p:extLst>
      <p:ext uri="{BB962C8B-B14F-4D97-AF65-F5344CB8AC3E}">
        <p14:creationId xmlns:p14="http://schemas.microsoft.com/office/powerpoint/2010/main" val="1304444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228600" y="274638"/>
            <a:ext cx="8458200" cy="1143000"/>
          </a:xfrm>
        </p:spPr>
        <p:txBody>
          <a:bodyPr/>
          <a:lstStyle/>
          <a:p>
            <a:pPr algn="l" eaLnBrk="1" hangingPunct="1"/>
            <a:r>
              <a:rPr lang="en-US" sz="3600" b="1" dirty="0">
                <a:solidFill>
                  <a:srgbClr val="C00000"/>
                </a:solidFill>
                <a:latin typeface="Cambria" charset="0"/>
              </a:rPr>
              <a:t>What about school improvement?</a:t>
            </a:r>
            <a:endParaRPr lang="en-US" sz="3200" dirty="0">
              <a:latin typeface="Calibri" charset="0"/>
            </a:endParaRPr>
          </a:p>
        </p:txBody>
      </p:sp>
      <p:sp>
        <p:nvSpPr>
          <p:cNvPr id="223234" name="Content Placeholder 2"/>
          <p:cNvSpPr>
            <a:spLocks noGrp="1"/>
          </p:cNvSpPr>
          <p:nvPr>
            <p:ph idx="1"/>
          </p:nvPr>
        </p:nvSpPr>
        <p:spPr>
          <a:xfrm>
            <a:off x="228600" y="1219200"/>
            <a:ext cx="8458200" cy="4792663"/>
          </a:xfrm>
        </p:spPr>
        <p:txBody>
          <a:bodyPr/>
          <a:lstStyle/>
          <a:p>
            <a:pPr marL="273050" indent="-273050" eaLnBrk="1" hangingPunct="1">
              <a:lnSpc>
                <a:spcPct val="80000"/>
              </a:lnSpc>
              <a:spcBef>
                <a:spcPts val="600"/>
              </a:spcBef>
              <a:spcAft>
                <a:spcPts val="600"/>
              </a:spcAft>
              <a:buFont typeface="Wingdings" charset="0"/>
              <a:buChar char="§"/>
            </a:pPr>
            <a:r>
              <a:rPr lang="en-US" sz="2400" dirty="0">
                <a:solidFill>
                  <a:srgbClr val="000000"/>
                </a:solidFill>
                <a:latin typeface="Calibri" charset="0"/>
              </a:rPr>
              <a:t>States will have to create a system to identify 2 types of schools:</a:t>
            </a:r>
          </a:p>
          <a:p>
            <a:pPr marL="639763" lvl="1" indent="-273050" eaLnBrk="1" hangingPunct="1">
              <a:lnSpc>
                <a:spcPct val="80000"/>
              </a:lnSpc>
              <a:spcBef>
                <a:spcPts val="600"/>
              </a:spcBef>
              <a:spcAft>
                <a:spcPts val="600"/>
              </a:spcAft>
            </a:pPr>
            <a:r>
              <a:rPr lang="en-US" sz="2400" b="1" dirty="0">
                <a:solidFill>
                  <a:srgbClr val="0070C0"/>
                </a:solidFill>
                <a:latin typeface="Calibri" charset="0"/>
              </a:rPr>
              <a:t>Subgroup schools </a:t>
            </a:r>
            <a:r>
              <a:rPr lang="en-US" sz="2400" dirty="0">
                <a:solidFill>
                  <a:srgbClr val="000000"/>
                </a:solidFill>
                <a:latin typeface="Calibri" charset="0"/>
              </a:rPr>
              <a:t>– identify schools that have consistently underperforming subgroups</a:t>
            </a:r>
          </a:p>
          <a:p>
            <a:pPr lvl="2" eaLnBrk="1" hangingPunct="1">
              <a:lnSpc>
                <a:spcPct val="90000"/>
              </a:lnSpc>
            </a:pPr>
            <a:r>
              <a:rPr lang="en-US" dirty="0">
                <a:solidFill>
                  <a:srgbClr val="000000"/>
                </a:solidFill>
                <a:latin typeface="Calibri" charset="0"/>
              </a:rPr>
              <a:t>Differentiation based on </a:t>
            </a:r>
            <a:r>
              <a:rPr lang="en-US" u="sng" dirty="0">
                <a:solidFill>
                  <a:srgbClr val="000000"/>
                </a:solidFill>
                <a:latin typeface="Calibri" charset="0"/>
              </a:rPr>
              <a:t>all</a:t>
            </a:r>
            <a:r>
              <a:rPr lang="en-US" dirty="0">
                <a:solidFill>
                  <a:srgbClr val="000000"/>
                </a:solidFill>
                <a:latin typeface="Calibri" charset="0"/>
              </a:rPr>
              <a:t> indicators</a:t>
            </a:r>
          </a:p>
          <a:p>
            <a:pPr lvl="2" eaLnBrk="1" hangingPunct="1">
              <a:lnSpc>
                <a:spcPct val="90000"/>
              </a:lnSpc>
            </a:pPr>
            <a:r>
              <a:rPr lang="en-US" dirty="0">
                <a:solidFill>
                  <a:srgbClr val="000000"/>
                </a:solidFill>
                <a:latin typeface="Calibri" charset="0"/>
              </a:rPr>
              <a:t>Districts create the school improvement plan – must make progress in district-defined # of years</a:t>
            </a:r>
          </a:p>
          <a:p>
            <a:pPr marL="639763" lvl="1" indent="-273050" eaLnBrk="1" hangingPunct="1">
              <a:lnSpc>
                <a:spcPct val="80000"/>
              </a:lnSpc>
              <a:spcBef>
                <a:spcPts val="600"/>
              </a:spcBef>
              <a:spcAft>
                <a:spcPts val="600"/>
              </a:spcAft>
            </a:pPr>
            <a:r>
              <a:rPr lang="en-US" sz="2400" b="1" dirty="0">
                <a:solidFill>
                  <a:srgbClr val="0070C0"/>
                </a:solidFill>
                <a:latin typeface="Calibri" charset="0"/>
              </a:rPr>
              <a:t>Lowest performing schools </a:t>
            </a:r>
            <a:r>
              <a:rPr lang="en-US" sz="2400" dirty="0">
                <a:solidFill>
                  <a:srgbClr val="000000"/>
                </a:solidFill>
                <a:latin typeface="Calibri" charset="0"/>
              </a:rPr>
              <a:t>– identify bottom 5% of Title I schools, add high schools with lower than 67% grad rates and lowest subgroup schools</a:t>
            </a:r>
          </a:p>
          <a:p>
            <a:pPr lvl="2" eaLnBrk="1" hangingPunct="1">
              <a:lnSpc>
                <a:spcPct val="90000"/>
              </a:lnSpc>
            </a:pPr>
            <a:r>
              <a:rPr lang="en-US" dirty="0">
                <a:solidFill>
                  <a:srgbClr val="000000"/>
                </a:solidFill>
                <a:latin typeface="Calibri" charset="0"/>
              </a:rPr>
              <a:t>Must do a </a:t>
            </a:r>
            <a:r>
              <a:rPr lang="en-US" b="1" dirty="0">
                <a:solidFill>
                  <a:srgbClr val="000000"/>
                </a:solidFill>
                <a:latin typeface="Calibri" charset="0"/>
              </a:rPr>
              <a:t>resource equity plan</a:t>
            </a:r>
            <a:r>
              <a:rPr lang="en-US" dirty="0">
                <a:solidFill>
                  <a:srgbClr val="000000"/>
                </a:solidFill>
                <a:latin typeface="Calibri" charset="0"/>
              </a:rPr>
              <a:t>, district develops improvement plan</a:t>
            </a:r>
          </a:p>
          <a:p>
            <a:pPr lvl="2" eaLnBrk="1" hangingPunct="1">
              <a:lnSpc>
                <a:spcPct val="90000"/>
              </a:lnSpc>
            </a:pPr>
            <a:r>
              <a:rPr lang="en-US" dirty="0">
                <a:solidFill>
                  <a:srgbClr val="000000"/>
                </a:solidFill>
                <a:latin typeface="Calibri" charset="0"/>
              </a:rPr>
              <a:t>Improve within 4 years or state needs to do more</a:t>
            </a:r>
          </a:p>
        </p:txBody>
      </p:sp>
      <p:pic>
        <p:nvPicPr>
          <p:cNvPr id="2232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253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704217" y="6012084"/>
            <a:ext cx="2058783" cy="638484"/>
          </a:xfrm>
          <a:prstGeom prst="rect">
            <a:avLst/>
          </a:prstGeom>
        </p:spPr>
      </p:pic>
      <p:sp>
        <p:nvSpPr>
          <p:cNvPr id="8" name="Title 1"/>
          <p:cNvSpPr txBox="1">
            <a:spLocks/>
          </p:cNvSpPr>
          <p:nvPr/>
        </p:nvSpPr>
        <p:spPr>
          <a:xfrm>
            <a:off x="76200"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What’s different about accountability?</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5090624"/>
          </a:xfrm>
          <a:prstGeom prst="rect">
            <a:avLst/>
          </a:prstGeom>
        </p:spPr>
        <p:txBody>
          <a:bodyPr wrap="square">
            <a:spAutoFit/>
          </a:bodyPr>
          <a:lstStyle/>
          <a:p>
            <a:pPr lvl="0" defTabSz="914400">
              <a:lnSpc>
                <a:spcPct val="90000"/>
              </a:lnSpc>
              <a:spcBef>
                <a:spcPts val="600"/>
              </a:spcBef>
              <a:spcAft>
                <a:spcPts val="600"/>
              </a:spcAft>
              <a:defRPr/>
            </a:pPr>
            <a:r>
              <a:rPr lang="en-US" sz="2800" b="1" kern="0" dirty="0" smtClean="0">
                <a:solidFill>
                  <a:srgbClr val="0070C0"/>
                </a:solidFill>
              </a:rPr>
              <a:t>V. Indicators </a:t>
            </a:r>
            <a:r>
              <a:rPr lang="en-US" sz="2800" b="1" kern="0" dirty="0">
                <a:solidFill>
                  <a:srgbClr val="0070C0"/>
                </a:solidFill>
              </a:rPr>
              <a:t>of school quality or student success</a:t>
            </a:r>
            <a:endParaRPr kumimoji="0" lang="en-US" sz="2800" b="1" i="0" u="none" strike="noStrike" kern="0" cap="none" spc="0" normalizeH="0" baseline="0" noProof="0" dirty="0" smtClean="0">
              <a:ln>
                <a:noFill/>
              </a:ln>
              <a:solidFill>
                <a:srgbClr val="0070C0"/>
              </a:solidFill>
              <a:effectLst/>
              <a:uLnTx/>
              <a:uFillTx/>
            </a:endParaRPr>
          </a:p>
          <a:p>
            <a:pPr lvl="0" defTabSz="914400">
              <a:lnSpc>
                <a:spcPct val="90000"/>
              </a:lnSpc>
              <a:spcBef>
                <a:spcPts val="600"/>
              </a:spcBef>
              <a:spcAft>
                <a:spcPts val="600"/>
              </a:spcAft>
              <a:defRPr/>
            </a:pPr>
            <a:r>
              <a:rPr lang="en-US" sz="2400" kern="0" dirty="0" smtClean="0">
                <a:solidFill>
                  <a:prstClr val="black"/>
                </a:solidFill>
              </a:rPr>
              <a:t>Not </a:t>
            </a:r>
            <a:r>
              <a:rPr lang="en-US" sz="2400" kern="0" dirty="0">
                <a:solidFill>
                  <a:prstClr val="black"/>
                </a:solidFill>
              </a:rPr>
              <a:t>less than one of the following:</a:t>
            </a:r>
          </a:p>
          <a:p>
            <a:pPr lvl="0" defTabSz="914400">
              <a:lnSpc>
                <a:spcPct val="90000"/>
              </a:lnSpc>
              <a:spcBef>
                <a:spcPts val="600"/>
              </a:spcBef>
              <a:spcAft>
                <a:spcPts val="600"/>
              </a:spcAft>
              <a:defRPr/>
            </a:pPr>
            <a:r>
              <a:rPr lang="en-US" sz="2400" kern="0" dirty="0">
                <a:solidFill>
                  <a:prstClr val="black"/>
                </a:solidFill>
              </a:rPr>
              <a:t>			1. Student engagement</a:t>
            </a:r>
          </a:p>
          <a:p>
            <a:pPr lvl="0" defTabSz="914400">
              <a:lnSpc>
                <a:spcPct val="90000"/>
              </a:lnSpc>
              <a:spcBef>
                <a:spcPts val="600"/>
              </a:spcBef>
              <a:spcAft>
                <a:spcPts val="600"/>
              </a:spcAft>
              <a:defRPr/>
            </a:pPr>
            <a:r>
              <a:rPr lang="en-US" sz="2400" kern="0" dirty="0">
                <a:solidFill>
                  <a:prstClr val="black"/>
                </a:solidFill>
              </a:rPr>
              <a:t>			2. Educator engagement</a:t>
            </a:r>
          </a:p>
          <a:p>
            <a:pPr lvl="0" defTabSz="914400">
              <a:lnSpc>
                <a:spcPct val="90000"/>
              </a:lnSpc>
              <a:spcBef>
                <a:spcPts val="600"/>
              </a:spcBef>
              <a:spcAft>
                <a:spcPts val="600"/>
              </a:spcAft>
              <a:defRPr/>
            </a:pPr>
            <a:r>
              <a:rPr lang="en-US" sz="2400" kern="0" dirty="0">
                <a:solidFill>
                  <a:prstClr val="black"/>
                </a:solidFill>
              </a:rPr>
              <a:t>			3. Student access to and completion of </a:t>
            </a:r>
            <a:r>
              <a:rPr lang="en-US" sz="2400" kern="0" dirty="0" smtClean="0">
                <a:solidFill>
                  <a:prstClr val="black"/>
                </a:solidFill>
              </a:rPr>
              <a:t>  				advanced </a:t>
            </a:r>
            <a:r>
              <a:rPr lang="en-US" sz="2400" kern="0" dirty="0">
                <a:solidFill>
                  <a:prstClr val="black"/>
                </a:solidFill>
              </a:rPr>
              <a:t>coursework </a:t>
            </a:r>
          </a:p>
          <a:p>
            <a:pPr lvl="0" defTabSz="914400">
              <a:lnSpc>
                <a:spcPct val="90000"/>
              </a:lnSpc>
              <a:spcBef>
                <a:spcPts val="600"/>
              </a:spcBef>
              <a:spcAft>
                <a:spcPts val="600"/>
              </a:spcAft>
              <a:defRPr/>
            </a:pPr>
            <a:r>
              <a:rPr lang="en-US" sz="2400" kern="0" dirty="0">
                <a:solidFill>
                  <a:prstClr val="black"/>
                </a:solidFill>
              </a:rPr>
              <a:t>			4. Postsecondary readiness</a:t>
            </a:r>
          </a:p>
          <a:p>
            <a:pPr lvl="0" defTabSz="914400">
              <a:lnSpc>
                <a:spcPct val="90000"/>
              </a:lnSpc>
              <a:spcBef>
                <a:spcPts val="600"/>
              </a:spcBef>
              <a:spcAft>
                <a:spcPts val="600"/>
              </a:spcAft>
              <a:defRPr/>
            </a:pPr>
            <a:r>
              <a:rPr lang="en-US" sz="2400" kern="0" dirty="0">
                <a:solidFill>
                  <a:prstClr val="black"/>
                </a:solidFill>
              </a:rPr>
              <a:t>			5. School climate and safety</a:t>
            </a:r>
          </a:p>
          <a:p>
            <a:pPr lvl="0" defTabSz="914400">
              <a:lnSpc>
                <a:spcPct val="90000"/>
              </a:lnSpc>
              <a:spcBef>
                <a:spcPts val="600"/>
              </a:spcBef>
              <a:spcAft>
                <a:spcPts val="600"/>
              </a:spcAft>
              <a:defRPr/>
            </a:pPr>
            <a:r>
              <a:rPr lang="en-US" sz="2400" kern="0" dirty="0">
                <a:solidFill>
                  <a:prstClr val="black"/>
                </a:solidFill>
              </a:rPr>
              <a:t>			6. </a:t>
            </a:r>
            <a:r>
              <a:rPr lang="en-US" sz="2400" b="1" kern="0" dirty="0">
                <a:solidFill>
                  <a:prstClr val="black"/>
                </a:solidFill>
              </a:rPr>
              <a:t>Any other indicator </a:t>
            </a:r>
            <a:r>
              <a:rPr lang="en-US" sz="2400" kern="0" dirty="0">
                <a:solidFill>
                  <a:prstClr val="black"/>
                </a:solidFill>
              </a:rPr>
              <a:t>that meets the </a:t>
            </a:r>
            <a:r>
              <a:rPr lang="en-US" sz="2400" kern="0" dirty="0" smtClean="0">
                <a:solidFill>
                  <a:prstClr val="black"/>
                </a:solidFill>
              </a:rPr>
              <a:t>				requirements </a:t>
            </a:r>
            <a:r>
              <a:rPr lang="en-US" sz="2400" kern="0" dirty="0">
                <a:solidFill>
                  <a:prstClr val="black"/>
                </a:solidFill>
              </a:rPr>
              <a:t>under (v)(I)</a:t>
            </a: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p:txBody>
      </p:sp>
    </p:spTree>
    <p:extLst>
      <p:ext uri="{BB962C8B-B14F-4D97-AF65-F5344CB8AC3E}">
        <p14:creationId xmlns:p14="http://schemas.microsoft.com/office/powerpoint/2010/main" val="4128083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864303" y="6078067"/>
            <a:ext cx="2058783" cy="638484"/>
          </a:xfrm>
          <a:prstGeom prst="rect">
            <a:avLst/>
          </a:prstGeom>
        </p:spPr>
      </p:pic>
      <p:sp>
        <p:nvSpPr>
          <p:cNvPr id="8" name="Title 1"/>
          <p:cNvSpPr txBox="1">
            <a:spLocks/>
          </p:cNvSpPr>
          <p:nvPr/>
        </p:nvSpPr>
        <p:spPr>
          <a:xfrm>
            <a:off x="76200"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Recognize</a:t>
            </a:r>
            <a:r>
              <a:rPr kumimoji="0" lang="en-US" sz="3600" b="1" i="0" u="none" strike="noStrike" kern="1200" cap="none" spc="0" normalizeH="0" noProof="0" dirty="0" smtClean="0">
                <a:ln>
                  <a:noFill/>
                </a:ln>
                <a:solidFill>
                  <a:srgbClr val="C00000"/>
                </a:solidFill>
                <a:effectLst/>
                <a:uLnTx/>
                <a:uFillTx/>
                <a:latin typeface="Cambria" panose="02040503050406030204" pitchFamily="18" charset="0"/>
              </a:rPr>
              <a:t> the indicators?</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966418"/>
          </a:xfrm>
          <a:prstGeom prst="rect">
            <a:avLst/>
          </a:prstGeom>
        </p:spPr>
        <p:txBody>
          <a:bodyPr wrap="square">
            <a:sp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The Opportunity Dashboard</a:t>
            </a:r>
          </a:p>
          <a:p>
            <a:pPr lvl="0" defTabSz="914400">
              <a:lnSpc>
                <a:spcPct val="90000"/>
              </a:lnSpc>
              <a:spcBef>
                <a:spcPts val="600"/>
              </a:spcBef>
              <a:spcAft>
                <a:spcPts val="600"/>
              </a:spcAft>
              <a:defRPr/>
            </a:pPr>
            <a:r>
              <a:rPr lang="en-US" sz="2400" kern="0" dirty="0">
                <a:solidFill>
                  <a:prstClr val="black"/>
                </a:solidFill>
              </a:rPr>
              <a:t>			</a:t>
            </a:r>
            <a:endParaRPr kumimoji="0" lang="en-US" sz="2800" b="1" i="0" u="none" strike="noStrike" kern="0" cap="none" spc="0" normalizeH="0" baseline="0" noProof="0" dirty="0" smtClean="0">
              <a:ln>
                <a:noFill/>
              </a:ln>
              <a:solidFill>
                <a:srgbClr val="0070C0"/>
              </a:solidFill>
              <a:effectLst/>
              <a:uLnTx/>
              <a:uFillTx/>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9941" y="1828800"/>
            <a:ext cx="4429125" cy="314325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881" y="2667000"/>
            <a:ext cx="2291319" cy="303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235631" y="389095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323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704217" y="6012084"/>
            <a:ext cx="2058783" cy="638484"/>
          </a:xfrm>
          <a:prstGeom prst="rect">
            <a:avLst/>
          </a:prstGeom>
        </p:spPr>
      </p:pic>
      <p:sp>
        <p:nvSpPr>
          <p:cNvPr id="8" name="Title 1"/>
          <p:cNvSpPr txBox="1">
            <a:spLocks/>
          </p:cNvSpPr>
          <p:nvPr/>
        </p:nvSpPr>
        <p:spPr>
          <a:xfrm>
            <a:off x="76200"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Indicators in the</a:t>
            </a:r>
            <a:r>
              <a:rPr kumimoji="0" lang="en-US" sz="3600" b="1" i="0" u="none" strike="noStrike" kern="1200" cap="none" spc="0" normalizeH="0" noProof="0" dirty="0" smtClean="0">
                <a:ln>
                  <a:noFill/>
                </a:ln>
                <a:solidFill>
                  <a:srgbClr val="C00000"/>
                </a:solidFill>
                <a:effectLst/>
                <a:uLnTx/>
                <a:uFillTx/>
                <a:latin typeface="Cambria" panose="02040503050406030204" pitchFamily="18" charset="0"/>
              </a:rPr>
              <a:t> accountability system</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5441490"/>
          </a:xfrm>
          <a:prstGeom prst="rect">
            <a:avLst/>
          </a:prstGeom>
        </p:spPr>
        <p:txBody>
          <a:bodyPr wrap="square">
            <a:sp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Which one(s) do you pick??? </a:t>
            </a: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lvl="0" defTabSz="914400">
              <a:spcBef>
                <a:spcPts val="600"/>
              </a:spcBef>
              <a:spcAft>
                <a:spcPts val="600"/>
              </a:spcAft>
              <a:defRPr/>
            </a:pPr>
            <a:r>
              <a:rPr lang="en-US" sz="2400" kern="0" dirty="0">
                <a:solidFill>
                  <a:prstClr val="black"/>
                </a:solidFill>
              </a:rPr>
              <a:t>			1. Student engagement</a:t>
            </a:r>
          </a:p>
          <a:p>
            <a:pPr lvl="0" defTabSz="914400">
              <a:spcBef>
                <a:spcPts val="600"/>
              </a:spcBef>
              <a:spcAft>
                <a:spcPts val="600"/>
              </a:spcAft>
              <a:defRPr/>
            </a:pPr>
            <a:r>
              <a:rPr lang="en-US" sz="2400" kern="0" dirty="0">
                <a:solidFill>
                  <a:prstClr val="black"/>
                </a:solidFill>
              </a:rPr>
              <a:t>			2. Educator engagement</a:t>
            </a:r>
          </a:p>
          <a:p>
            <a:pPr lvl="0" defTabSz="914400">
              <a:spcBef>
                <a:spcPts val="600"/>
              </a:spcBef>
              <a:spcAft>
                <a:spcPts val="600"/>
              </a:spcAft>
              <a:defRPr/>
            </a:pPr>
            <a:r>
              <a:rPr lang="en-US" sz="2400" kern="0" dirty="0">
                <a:solidFill>
                  <a:prstClr val="black"/>
                </a:solidFill>
              </a:rPr>
              <a:t>			3. Student access to and completion of </a:t>
            </a:r>
            <a:r>
              <a:rPr lang="en-US" sz="2400" kern="0" dirty="0" smtClean="0">
                <a:solidFill>
                  <a:prstClr val="black"/>
                </a:solidFill>
              </a:rPr>
              <a:t>  				advanced </a:t>
            </a:r>
            <a:r>
              <a:rPr lang="en-US" sz="2400" kern="0" dirty="0">
                <a:solidFill>
                  <a:prstClr val="black"/>
                </a:solidFill>
              </a:rPr>
              <a:t>coursework </a:t>
            </a:r>
          </a:p>
          <a:p>
            <a:pPr lvl="0" defTabSz="914400">
              <a:spcBef>
                <a:spcPts val="600"/>
              </a:spcBef>
              <a:spcAft>
                <a:spcPts val="600"/>
              </a:spcAft>
              <a:defRPr/>
            </a:pPr>
            <a:r>
              <a:rPr lang="en-US" sz="2400" kern="0" dirty="0">
                <a:solidFill>
                  <a:prstClr val="black"/>
                </a:solidFill>
              </a:rPr>
              <a:t>			4. Postsecondary readiness</a:t>
            </a:r>
          </a:p>
          <a:p>
            <a:pPr lvl="0" defTabSz="914400">
              <a:spcBef>
                <a:spcPts val="600"/>
              </a:spcBef>
              <a:spcAft>
                <a:spcPts val="600"/>
              </a:spcAft>
              <a:defRPr/>
            </a:pPr>
            <a:r>
              <a:rPr lang="en-US" sz="2400" kern="0" dirty="0">
                <a:solidFill>
                  <a:prstClr val="black"/>
                </a:solidFill>
              </a:rPr>
              <a:t>			5. School climate and safety</a:t>
            </a:r>
          </a:p>
          <a:p>
            <a:pPr lvl="0" defTabSz="914400">
              <a:spcBef>
                <a:spcPts val="600"/>
              </a:spcBef>
              <a:spcAft>
                <a:spcPts val="600"/>
              </a:spcAft>
              <a:defRPr/>
            </a:pPr>
            <a:r>
              <a:rPr lang="en-US" sz="2400" kern="0" dirty="0">
                <a:solidFill>
                  <a:prstClr val="black"/>
                </a:solidFill>
              </a:rPr>
              <a:t>			6. </a:t>
            </a:r>
            <a:r>
              <a:rPr lang="en-US" sz="2400" b="1" kern="0" dirty="0">
                <a:solidFill>
                  <a:prstClr val="black"/>
                </a:solidFill>
              </a:rPr>
              <a:t>Any other indicator </a:t>
            </a:r>
            <a:r>
              <a:rPr lang="en-US" sz="2400" kern="0" dirty="0">
                <a:solidFill>
                  <a:prstClr val="black"/>
                </a:solidFill>
              </a:rPr>
              <a:t>that meets the </a:t>
            </a:r>
            <a:r>
              <a:rPr lang="en-US" sz="2400" kern="0" dirty="0" smtClean="0">
                <a:solidFill>
                  <a:prstClr val="black"/>
                </a:solidFill>
              </a:rPr>
              <a:t>				requirements </a:t>
            </a:r>
            <a:r>
              <a:rPr lang="en-US" sz="2400" kern="0" dirty="0">
                <a:solidFill>
                  <a:prstClr val="black"/>
                </a:solidFill>
              </a:rPr>
              <a:t>under (v)(I)</a:t>
            </a: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p:txBody>
      </p:sp>
      <p:sp>
        <p:nvSpPr>
          <p:cNvPr id="2" name="TextBox 1"/>
          <p:cNvSpPr txBox="1"/>
          <p:nvPr/>
        </p:nvSpPr>
        <p:spPr>
          <a:xfrm>
            <a:off x="1066800" y="2438400"/>
            <a:ext cx="1219200" cy="1200329"/>
          </a:xfrm>
          <a:prstGeom prst="rect">
            <a:avLst/>
          </a:prstGeom>
          <a:noFill/>
        </p:spPr>
        <p:txBody>
          <a:bodyPr wrap="square" rtlCol="0">
            <a:spAutoFit/>
          </a:bodyPr>
          <a:lstStyle/>
          <a:p>
            <a:r>
              <a:rPr lang="en-US" i="1" dirty="0" smtClean="0"/>
              <a:t>You are not limited to the ones listed here</a:t>
            </a:r>
            <a:endParaRPr lang="en-US" i="1" dirty="0"/>
          </a:p>
        </p:txBody>
      </p:sp>
    </p:spTree>
    <p:extLst>
      <p:ext uri="{BB962C8B-B14F-4D97-AF65-F5344CB8AC3E}">
        <p14:creationId xmlns:p14="http://schemas.microsoft.com/office/powerpoint/2010/main" val="1388780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704217" y="6012084"/>
            <a:ext cx="2058783" cy="638484"/>
          </a:xfrm>
          <a:prstGeom prst="rect">
            <a:avLst/>
          </a:prstGeom>
        </p:spPr>
      </p:pic>
      <p:sp>
        <p:nvSpPr>
          <p:cNvPr id="8" name="Title 1"/>
          <p:cNvSpPr txBox="1">
            <a:spLocks/>
          </p:cNvSpPr>
          <p:nvPr/>
        </p:nvSpPr>
        <p:spPr>
          <a:xfrm>
            <a:off x="76200"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Selection </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5072158"/>
          </a:xfrm>
          <a:prstGeom prst="rect">
            <a:avLst/>
          </a:prstGeom>
        </p:spPr>
        <p:txBody>
          <a:bodyPr wrap="square">
            <a:sp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How to</a:t>
            </a:r>
            <a:r>
              <a:rPr kumimoji="0" lang="en-US" sz="2800" b="1" i="0" u="none" strike="noStrike" kern="0" cap="none" spc="0" normalizeH="0" noProof="0" dirty="0" smtClean="0">
                <a:ln>
                  <a:noFill/>
                </a:ln>
                <a:solidFill>
                  <a:srgbClr val="0070C0"/>
                </a:solidFill>
                <a:effectLst/>
                <a:uLnTx/>
                <a:uFillTx/>
              </a:rPr>
              <a:t> determine which indicators to pick</a:t>
            </a:r>
          </a:p>
          <a:p>
            <a:pPr marL="0" marR="0" lvl="0" indent="0" defTabSz="914400" eaLnBrk="1" fontAlgn="auto" latinLnBrk="0" hangingPunct="1">
              <a:lnSpc>
                <a:spcPct val="90000"/>
              </a:lnSpc>
              <a:spcBef>
                <a:spcPts val="600"/>
              </a:spcBef>
              <a:spcAft>
                <a:spcPts val="600"/>
              </a:spcAft>
              <a:buClrTx/>
              <a:buSzTx/>
              <a:buFontTx/>
              <a:buNone/>
              <a:tabLst/>
              <a:defRPr/>
            </a:pPr>
            <a:r>
              <a:rPr kumimoji="0" lang="en-US" sz="2800" b="1" i="0" u="none" strike="noStrike" kern="0" cap="none" spc="0" normalizeH="0" noProof="0" dirty="0" smtClean="0">
                <a:ln>
                  <a:noFill/>
                </a:ln>
                <a:solidFill>
                  <a:srgbClr val="0070C0"/>
                </a:solidFill>
                <a:effectLst/>
                <a:uLnTx/>
                <a:uFillTx/>
              </a:rPr>
              <a:t>The Three-Point Plan!!</a:t>
            </a: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marL="914400" lvl="1" indent="-457200" defTabSz="914400">
              <a:buFont typeface="Wingdings" panose="05000000000000000000" pitchFamily="2" charset="2"/>
              <a:buChar char="q"/>
              <a:defRPr/>
            </a:pPr>
            <a:r>
              <a:rPr lang="en-US" sz="1600" kern="0" dirty="0" smtClean="0">
                <a:solidFill>
                  <a:prstClr val="black"/>
                </a:solidFill>
              </a:rPr>
              <a:t>First, you need to have an ESSA Implementation team!</a:t>
            </a:r>
          </a:p>
          <a:p>
            <a:pPr lvl="3" defTabSz="914400">
              <a:defRPr/>
            </a:pPr>
            <a:r>
              <a:rPr lang="en-US" sz="1600" kern="0" dirty="0" smtClean="0">
                <a:solidFill>
                  <a:prstClr val="black"/>
                </a:solidFill>
              </a:rPr>
              <a:t>Team members should include  locals and partners</a:t>
            </a:r>
          </a:p>
          <a:p>
            <a:pPr marL="2286000" lvl="4" indent="-457200" defTabSz="914400">
              <a:buFont typeface="Wingdings" panose="05000000000000000000" pitchFamily="2" charset="2"/>
              <a:buChar char="q"/>
              <a:defRPr/>
            </a:pPr>
            <a:r>
              <a:rPr lang="en-US" sz="1600" kern="0" dirty="0">
                <a:solidFill>
                  <a:prstClr val="black"/>
                </a:solidFill>
              </a:rPr>
              <a:t>civil rights organizations</a:t>
            </a:r>
          </a:p>
          <a:p>
            <a:pPr marL="2286000" lvl="4" indent="-457200" defTabSz="914400">
              <a:buFont typeface="Wingdings" panose="05000000000000000000" pitchFamily="2" charset="2"/>
              <a:buChar char="q"/>
              <a:defRPr/>
            </a:pPr>
            <a:r>
              <a:rPr lang="en-US" sz="1600" kern="0" dirty="0">
                <a:solidFill>
                  <a:prstClr val="black"/>
                </a:solidFill>
              </a:rPr>
              <a:t>disability rights organizations</a:t>
            </a:r>
          </a:p>
          <a:p>
            <a:pPr marL="2286000" lvl="4" indent="-457200" defTabSz="914400">
              <a:buFont typeface="Wingdings" panose="05000000000000000000" pitchFamily="2" charset="2"/>
              <a:buChar char="q"/>
              <a:defRPr/>
            </a:pPr>
            <a:r>
              <a:rPr lang="en-US" sz="1600" kern="0" dirty="0">
                <a:solidFill>
                  <a:prstClr val="black"/>
                </a:solidFill>
              </a:rPr>
              <a:t>Parents (PTA, PTO)</a:t>
            </a:r>
          </a:p>
          <a:p>
            <a:pPr marL="2286000" lvl="4" indent="-457200" defTabSz="914400">
              <a:buFont typeface="Wingdings" panose="05000000000000000000" pitchFamily="2" charset="2"/>
              <a:buChar char="q"/>
              <a:defRPr/>
            </a:pPr>
            <a:r>
              <a:rPr lang="en-US" sz="1600" kern="0" dirty="0">
                <a:solidFill>
                  <a:prstClr val="black"/>
                </a:solidFill>
              </a:rPr>
              <a:t>community members</a:t>
            </a:r>
          </a:p>
          <a:p>
            <a:pPr lvl="2" defTabSz="914400">
              <a:defRPr/>
            </a:pPr>
            <a:endParaRPr lang="en-US" sz="1600" kern="0" dirty="0" smtClean="0">
              <a:solidFill>
                <a:prstClr val="black"/>
              </a:solidFill>
            </a:endParaRPr>
          </a:p>
          <a:p>
            <a:pPr marL="914400" lvl="1" indent="-457200" defTabSz="914400">
              <a:buFont typeface="Wingdings" panose="05000000000000000000" pitchFamily="2" charset="2"/>
              <a:buChar char="q"/>
              <a:defRPr/>
            </a:pPr>
            <a:r>
              <a:rPr lang="en-US" sz="1600" kern="0" dirty="0" smtClean="0">
                <a:solidFill>
                  <a:prstClr val="black"/>
                </a:solidFill>
              </a:rPr>
              <a:t>Second, convene your ESSA Implementation team and conduct an </a:t>
            </a:r>
            <a:r>
              <a:rPr lang="en-US" sz="1600" kern="0" dirty="0" smtClean="0">
                <a:solidFill>
                  <a:prstClr val="black"/>
                </a:solidFill>
                <a:effectLst>
                  <a:outerShdw blurRad="38100" dist="38100" dir="2700000" algn="tl">
                    <a:srgbClr val="000000">
                      <a:alpha val="43137"/>
                    </a:srgbClr>
                  </a:outerShdw>
                </a:effectLst>
              </a:rPr>
              <a:t>opportunity audit </a:t>
            </a:r>
          </a:p>
          <a:p>
            <a:pPr marL="914400" lvl="1" indent="-457200" defTabSz="914400">
              <a:spcBef>
                <a:spcPts val="600"/>
              </a:spcBef>
              <a:spcAft>
                <a:spcPts val="600"/>
              </a:spcAft>
              <a:buFont typeface="Wingdings" panose="05000000000000000000" pitchFamily="2" charset="2"/>
              <a:buChar char="q"/>
              <a:defRPr/>
            </a:pPr>
            <a:r>
              <a:rPr lang="en-US" sz="1600" kern="0" dirty="0" smtClean="0">
                <a:solidFill>
                  <a:prstClr val="black"/>
                </a:solidFill>
              </a:rPr>
              <a:t>Finally, present your indicator preferences to the state education agency and state legislators   (be prepared to prove your indicators can be measured and are integral to student success!)	</a:t>
            </a:r>
            <a:r>
              <a:rPr lang="en-US" sz="2400" kern="0" dirty="0" smtClean="0">
                <a:solidFill>
                  <a:prstClr val="black"/>
                </a:solidFill>
              </a:rPr>
              <a:t>		</a:t>
            </a:r>
          </a:p>
          <a:p>
            <a:pPr lvl="0" defTabSz="914400">
              <a:spcBef>
                <a:spcPts val="600"/>
              </a:spcBef>
              <a:spcAft>
                <a:spcPts val="600"/>
              </a:spcAft>
              <a:defRPr/>
            </a:pPr>
            <a:r>
              <a:rPr lang="en-US" sz="2400" kern="0" dirty="0">
                <a:solidFill>
                  <a:prstClr val="black"/>
                </a:solidFill>
              </a:rPr>
              <a:t>	</a:t>
            </a:r>
            <a:r>
              <a:rPr lang="en-US" sz="2400" kern="0" dirty="0" smtClean="0">
                <a:solidFill>
                  <a:prstClr val="black"/>
                </a:solidFill>
              </a:rPr>
              <a:t>			</a:t>
            </a:r>
            <a:endParaRPr kumimoji="0" lang="en-US" sz="2800" b="1" i="0" u="none" strike="noStrike" kern="0" cap="none" spc="0" normalizeH="0" baseline="0" noProof="0" dirty="0" smtClean="0">
              <a:ln>
                <a:noFill/>
              </a:ln>
              <a:solidFill>
                <a:srgbClr val="0070C0"/>
              </a:solidFill>
              <a:effectLst/>
              <a:uLnTx/>
              <a:uFillTx/>
            </a:endParaRPr>
          </a:p>
        </p:txBody>
      </p:sp>
    </p:spTree>
    <p:extLst>
      <p:ext uri="{BB962C8B-B14F-4D97-AF65-F5344CB8AC3E}">
        <p14:creationId xmlns:p14="http://schemas.microsoft.com/office/powerpoint/2010/main" val="237010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704217" y="6012084"/>
            <a:ext cx="2058783" cy="638484"/>
          </a:xfrm>
          <a:prstGeom prst="rect">
            <a:avLst/>
          </a:prstGeom>
        </p:spPr>
      </p:pic>
      <p:sp>
        <p:nvSpPr>
          <p:cNvPr id="8" name="Title 1"/>
          <p:cNvSpPr txBox="1">
            <a:spLocks/>
          </p:cNvSpPr>
          <p:nvPr/>
        </p:nvSpPr>
        <p:spPr>
          <a:xfrm>
            <a:off x="76200"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Opportunity Audit </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2086725"/>
          </a:xfrm>
          <a:prstGeom prst="rect">
            <a:avLst/>
          </a:prstGeom>
        </p:spPr>
        <p:txBody>
          <a:bodyPr wrap="square">
            <a:sp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What is it?</a:t>
            </a: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lvl="0" defTabSz="914400">
              <a:spcBef>
                <a:spcPts val="600"/>
              </a:spcBef>
              <a:spcAft>
                <a:spcPts val="600"/>
              </a:spcAft>
              <a:defRPr/>
            </a:pPr>
            <a:r>
              <a:rPr lang="en-US" sz="2400" kern="0" dirty="0">
                <a:solidFill>
                  <a:prstClr val="black"/>
                </a:solidFill>
              </a:rPr>
              <a:t>				</a:t>
            </a:r>
            <a:r>
              <a:rPr lang="en-US" sz="2400" kern="0" dirty="0" smtClean="0">
                <a:solidFill>
                  <a:prstClr val="black"/>
                </a:solidFill>
              </a:rPr>
              <a:t>			</a:t>
            </a:r>
            <a:endParaRPr kumimoji="0" lang="en-US" sz="2800" b="1" i="0" u="none" strike="noStrike" kern="0" cap="none" spc="0" normalizeH="0" baseline="0" noProof="0" dirty="0" smtClean="0">
              <a:ln>
                <a:noFill/>
              </a:ln>
              <a:solidFill>
                <a:srgbClr val="0070C0"/>
              </a:solidFill>
              <a:effectLst/>
              <a:uLnTx/>
              <a:uFillTx/>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8959" y="2055972"/>
            <a:ext cx="2690241" cy="345262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897" y="2038827"/>
            <a:ext cx="2636139" cy="3486912"/>
          </a:xfrm>
          <a:prstGeom prst="rect">
            <a:avLst/>
          </a:prstGeom>
        </p:spPr>
      </p:pic>
      <p:sp>
        <p:nvSpPr>
          <p:cNvPr id="11" name="TextBox 10"/>
          <p:cNvSpPr txBox="1"/>
          <p:nvPr/>
        </p:nvSpPr>
        <p:spPr>
          <a:xfrm>
            <a:off x="2514600" y="6095998"/>
            <a:ext cx="3375212" cy="523220"/>
          </a:xfrm>
          <a:prstGeom prst="rect">
            <a:avLst/>
          </a:prstGeom>
          <a:noFill/>
        </p:spPr>
        <p:txBody>
          <a:bodyPr wrap="square" rtlCol="0">
            <a:spAutoFit/>
          </a:bodyPr>
          <a:lstStyle/>
          <a:p>
            <a:pPr algn="ctr">
              <a:spcBef>
                <a:spcPct val="20000"/>
              </a:spcBef>
            </a:pPr>
            <a:r>
              <a:rPr lang="en-US" sz="2800" dirty="0"/>
              <a:t>nea.org/gpsindicators</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921" y="2240335"/>
            <a:ext cx="2631758" cy="3223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76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12560" y="0"/>
            <a:ext cx="2631439" cy="1066800"/>
          </a:xfrm>
          <a:prstGeom prst="rect">
            <a:avLst/>
          </a:prstGeom>
        </p:spPr>
      </p:pic>
      <p:pic>
        <p:nvPicPr>
          <p:cNvPr id="5" name="Picture 4"/>
          <p:cNvPicPr>
            <a:picLocks noChangeAspect="1"/>
          </p:cNvPicPr>
          <p:nvPr/>
        </p:nvPicPr>
        <p:blipFill>
          <a:blip r:embed="rId4"/>
          <a:stretch>
            <a:fillRect/>
          </a:stretch>
        </p:blipFill>
        <p:spPr>
          <a:xfrm>
            <a:off x="0" y="5333999"/>
            <a:ext cx="2743200" cy="1523999"/>
          </a:xfrm>
          <a:prstGeom prst="rect">
            <a:avLst/>
          </a:prstGeom>
        </p:spPr>
      </p:pic>
      <p:pic>
        <p:nvPicPr>
          <p:cNvPr id="6" name="Picture 5"/>
          <p:cNvPicPr>
            <a:picLocks noChangeAspect="1"/>
          </p:cNvPicPr>
          <p:nvPr/>
        </p:nvPicPr>
        <p:blipFill>
          <a:blip r:embed="rId5"/>
          <a:stretch>
            <a:fillRect/>
          </a:stretch>
        </p:blipFill>
        <p:spPr>
          <a:xfrm>
            <a:off x="6704217" y="6012084"/>
            <a:ext cx="2058783" cy="638484"/>
          </a:xfrm>
          <a:prstGeom prst="rect">
            <a:avLst/>
          </a:prstGeom>
        </p:spPr>
      </p:pic>
      <p:sp>
        <p:nvSpPr>
          <p:cNvPr id="8" name="Title 1"/>
          <p:cNvSpPr txBox="1">
            <a:spLocks/>
          </p:cNvSpPr>
          <p:nvPr/>
        </p:nvSpPr>
        <p:spPr>
          <a:xfrm>
            <a:off x="32208" y="603368"/>
            <a:ext cx="8382000" cy="844432"/>
          </a:xfrm>
          <a:prstGeom prst="rect">
            <a:avLst/>
          </a:prstGeom>
        </p:spPr>
        <p:txBody>
          <a:bodyPr/>
          <a:lstStyle>
            <a:lvl1pPr algn="ctr" defTabSz="457200" rtl="0" eaLnBrk="1" latinLnBrk="0" hangingPunct="1">
              <a:spcBef>
                <a:spcPct val="0"/>
              </a:spcBef>
              <a:buNone/>
              <a:defRPr sz="3600" b="1" kern="1200" baseline="0">
                <a:solidFill>
                  <a:srgbClr val="C00000"/>
                </a:solidFill>
                <a:effectLst/>
                <a:latin typeface="Cambria" panose="02040503050406030204" pitchFamily="18" charset="0"/>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uLnTx/>
                <a:uFillTx/>
                <a:latin typeface="Cambria" panose="02040503050406030204" pitchFamily="18" charset="0"/>
              </a:rPr>
              <a:t>Opportunity Audits </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9" name="Rectangle 8"/>
          <p:cNvSpPr/>
          <p:nvPr/>
        </p:nvSpPr>
        <p:spPr>
          <a:xfrm>
            <a:off x="152400" y="1192375"/>
            <a:ext cx="8686800" cy="2086725"/>
          </a:xfrm>
          <a:prstGeom prst="rect">
            <a:avLst/>
          </a:prstGeom>
        </p:spPr>
        <p:txBody>
          <a:bodyPr wrap="square">
            <a:spAutoFit/>
          </a:bodyPr>
          <a:lstStyle/>
          <a:p>
            <a:pPr marL="0" marR="0" lvl="0" indent="0" defTabSz="914400" eaLnBrk="1" fontAlgn="auto" latinLnBrk="0" hangingPunct="1">
              <a:lnSpc>
                <a:spcPct val="90000"/>
              </a:lnSpc>
              <a:spcBef>
                <a:spcPts val="600"/>
              </a:spcBef>
              <a:spcAft>
                <a:spcPts val="600"/>
              </a:spcAft>
              <a:buClrTx/>
              <a:buSzTx/>
              <a:buFontTx/>
              <a:buNone/>
              <a:tabLst/>
              <a:defRPr/>
            </a:pPr>
            <a:r>
              <a:rPr lang="en-US" sz="2800" b="1" kern="0" dirty="0" smtClean="0">
                <a:solidFill>
                  <a:srgbClr val="0070C0"/>
                </a:solidFill>
              </a:rPr>
              <a:t>Many uses!!</a:t>
            </a:r>
            <a:endParaRPr kumimoji="0" lang="en-US" sz="2800" b="1" i="0"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90000"/>
              </a:lnSpc>
              <a:spcBef>
                <a:spcPts val="600"/>
              </a:spcBef>
              <a:spcAft>
                <a:spcPts val="600"/>
              </a:spcAft>
              <a:buClrTx/>
              <a:buSzTx/>
              <a:buFontTx/>
              <a:buNone/>
              <a:tabLst/>
              <a:defRPr/>
            </a:pPr>
            <a:endParaRPr kumimoji="0" lang="en-US" sz="2800" b="1" i="0" u="none" strike="noStrike" kern="0" cap="none" spc="0" normalizeH="0" baseline="0" noProof="0" dirty="0" smtClean="0">
              <a:ln>
                <a:noFill/>
              </a:ln>
              <a:solidFill>
                <a:srgbClr val="0070C0"/>
              </a:solidFill>
              <a:effectLst/>
              <a:uLnTx/>
              <a:uFillTx/>
            </a:endParaRPr>
          </a:p>
          <a:p>
            <a:pPr lvl="0" defTabSz="914400">
              <a:spcBef>
                <a:spcPts val="600"/>
              </a:spcBef>
              <a:spcAft>
                <a:spcPts val="600"/>
              </a:spcAft>
              <a:defRPr/>
            </a:pPr>
            <a:r>
              <a:rPr lang="en-US" sz="2400" kern="0" dirty="0">
                <a:solidFill>
                  <a:prstClr val="black"/>
                </a:solidFill>
              </a:rPr>
              <a:t>				</a:t>
            </a:r>
            <a:r>
              <a:rPr lang="en-US" sz="2400" kern="0" dirty="0" smtClean="0">
                <a:solidFill>
                  <a:prstClr val="black"/>
                </a:solidFill>
              </a:rPr>
              <a:t>			</a:t>
            </a:r>
            <a:endParaRPr kumimoji="0" lang="en-US" sz="2800" b="1" i="0" u="none" strike="noStrike" kern="0" cap="none" spc="0" normalizeH="0" baseline="0" noProof="0" dirty="0" smtClean="0">
              <a:ln>
                <a:noFill/>
              </a:ln>
              <a:solidFill>
                <a:srgbClr val="0070C0"/>
              </a:solidFill>
              <a:effectLst/>
              <a:uLnTx/>
              <a:uFillTx/>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8378" y="2133600"/>
            <a:ext cx="3228975" cy="24669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1984930"/>
            <a:ext cx="2133600" cy="3371850"/>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 y="2133600"/>
            <a:ext cx="2143125"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224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latin typeface="Cambria" panose="02040503050406030204" pitchFamily="18" charset="0"/>
              </a:rPr>
              <a:t>Table Discussion</a:t>
            </a:r>
            <a:endParaRPr lang="en-US" b="1" dirty="0"/>
          </a:p>
        </p:txBody>
      </p:sp>
      <p:sp>
        <p:nvSpPr>
          <p:cNvPr id="3" name="Content Placeholder 2"/>
          <p:cNvSpPr>
            <a:spLocks noGrp="1"/>
          </p:cNvSpPr>
          <p:nvPr>
            <p:ph idx="1"/>
          </p:nvPr>
        </p:nvSpPr>
        <p:spPr/>
        <p:txBody>
          <a:bodyPr>
            <a:noAutofit/>
          </a:bodyPr>
          <a:lstStyle/>
          <a:p>
            <a:pPr marL="1200150" lvl="2" indent="-285750">
              <a:buFont typeface="Arial" panose="020B0604020202020204" pitchFamily="34" charset="0"/>
              <a:buChar char="•"/>
            </a:pPr>
            <a:r>
              <a:rPr lang="en-US" sz="3600" dirty="0">
                <a:solidFill>
                  <a:srgbClr val="7030A0"/>
                </a:solidFill>
              </a:rPr>
              <a:t>What makes a great public school?</a:t>
            </a:r>
          </a:p>
          <a:p>
            <a:pPr marL="1200150" lvl="2" indent="-285750">
              <a:buFont typeface="Arial" panose="020B0604020202020204" pitchFamily="34" charset="0"/>
              <a:buChar char="•"/>
            </a:pPr>
            <a:r>
              <a:rPr lang="en-US" sz="3600" dirty="0">
                <a:solidFill>
                  <a:srgbClr val="7030A0"/>
                </a:solidFill>
              </a:rPr>
              <a:t>What policies and practices do we need to implement to achieve a great public school?</a:t>
            </a:r>
          </a:p>
          <a:p>
            <a:pPr marL="1200150" lvl="2" indent="-285750">
              <a:buFont typeface="Arial" panose="020B0604020202020204" pitchFamily="34" charset="0"/>
              <a:buChar char="•"/>
            </a:pPr>
            <a:r>
              <a:rPr lang="en-US" sz="3600" dirty="0">
                <a:solidFill>
                  <a:srgbClr val="7030A0"/>
                </a:solidFill>
              </a:rPr>
              <a:t>Which indicators would make the most difference in student learning?</a:t>
            </a:r>
          </a:p>
          <a:p>
            <a:endParaRPr lang="en-US" sz="3600" dirty="0"/>
          </a:p>
        </p:txBody>
      </p:sp>
    </p:spTree>
    <p:extLst>
      <p:ext uri="{BB962C8B-B14F-4D97-AF65-F5344CB8AC3E}">
        <p14:creationId xmlns:p14="http://schemas.microsoft.com/office/powerpoint/2010/main" val="263136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r>
              <a:rPr lang="en-US" b="1" i="1" dirty="0" smtClean="0">
                <a:solidFill>
                  <a:srgbClr val="CC3300"/>
                </a:solidFill>
                <a:latin typeface="Cambria" panose="02040503050406030204" pitchFamily="18" charset="0"/>
              </a:rPr>
              <a:t>What issues does your school community care most about?</a:t>
            </a:r>
            <a:endParaRPr lang="en-US" i="1" dirty="0"/>
          </a:p>
        </p:txBody>
      </p:sp>
      <p:sp>
        <p:nvSpPr>
          <p:cNvPr id="3" name="Content Placeholder 2"/>
          <p:cNvSpPr>
            <a:spLocks noGrp="1"/>
          </p:cNvSpPr>
          <p:nvPr>
            <p:ph idx="1"/>
          </p:nvPr>
        </p:nvSpPr>
        <p:spPr>
          <a:xfrm>
            <a:off x="457200" y="2438400"/>
            <a:ext cx="8229600" cy="3687763"/>
          </a:xfrm>
        </p:spPr>
        <p:txBody>
          <a:bodyPr numCol="2">
            <a:normAutofit/>
          </a:bodyPr>
          <a:lstStyle/>
          <a:p>
            <a:r>
              <a:rPr lang="en-US" dirty="0" smtClean="0"/>
              <a:t>Standardized Testing?</a:t>
            </a:r>
          </a:p>
          <a:p>
            <a:r>
              <a:rPr lang="en-US" dirty="0" smtClean="0"/>
              <a:t>Educator Empowerment?</a:t>
            </a:r>
          </a:p>
          <a:p>
            <a:r>
              <a:rPr lang="en-US" dirty="0" smtClean="0"/>
              <a:t>Opportunity Dashboard?</a:t>
            </a:r>
          </a:p>
          <a:p>
            <a:pPr marL="0" indent="0">
              <a:buNone/>
            </a:pPr>
            <a:endParaRPr lang="en-US" dirty="0" smtClean="0"/>
          </a:p>
          <a:p>
            <a:r>
              <a:rPr lang="en-US" dirty="0" smtClean="0"/>
              <a:t>Resource Equity?</a:t>
            </a:r>
          </a:p>
          <a:p>
            <a:r>
              <a:rPr lang="en-US" dirty="0" smtClean="0"/>
              <a:t>Community Schools?</a:t>
            </a:r>
          </a:p>
          <a:p>
            <a:r>
              <a:rPr lang="en-US" dirty="0" smtClean="0"/>
              <a:t>School Discipline?</a:t>
            </a:r>
          </a:p>
          <a:p>
            <a:r>
              <a:rPr lang="en-US" dirty="0" smtClean="0"/>
              <a:t>Other?</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4902200" y="5410200"/>
            <a:ext cx="4013200" cy="1244600"/>
          </a:xfrm>
          <a:prstGeom prst="rect">
            <a:avLst/>
          </a:prstGeom>
        </p:spPr>
      </p:pic>
    </p:spTree>
    <p:extLst>
      <p:ext uri="{BB962C8B-B14F-4D97-AF65-F5344CB8AC3E}">
        <p14:creationId xmlns:p14="http://schemas.microsoft.com/office/powerpoint/2010/main" val="639320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2560" y="0"/>
            <a:ext cx="2631439" cy="1066800"/>
          </a:xfrm>
          <a:prstGeom prst="rect">
            <a:avLst/>
          </a:prstGeom>
        </p:spPr>
      </p:pic>
      <p:sp>
        <p:nvSpPr>
          <p:cNvPr id="2" name="Title 1"/>
          <p:cNvSpPr>
            <a:spLocks noGrp="1"/>
          </p:cNvSpPr>
          <p:nvPr>
            <p:ph type="title"/>
          </p:nvPr>
        </p:nvSpPr>
        <p:spPr>
          <a:xfrm>
            <a:off x="457200" y="274638"/>
            <a:ext cx="7467600" cy="1143000"/>
          </a:xfrm>
        </p:spPr>
        <p:txBody>
          <a:bodyPr>
            <a:normAutofit fontScale="90000"/>
          </a:bodyPr>
          <a:lstStyle/>
          <a:p>
            <a:r>
              <a:rPr lang="en-US" b="1" dirty="0" smtClean="0">
                <a:solidFill>
                  <a:srgbClr val="CC3300"/>
                </a:solidFill>
              </a:rPr>
              <a:t> 5 Steps </a:t>
            </a:r>
            <a:r>
              <a:rPr lang="en-US" b="1" dirty="0">
                <a:solidFill>
                  <a:srgbClr val="CC3300"/>
                </a:solidFill>
              </a:rPr>
              <a:t>to Creating Your Local’s ESSA Team </a:t>
            </a:r>
            <a:endParaRPr lang="en-US" dirty="0">
              <a:solidFill>
                <a:srgbClr val="CC3300"/>
              </a:solidFill>
            </a:endParaRPr>
          </a:p>
        </p:txBody>
      </p:sp>
      <p:sp>
        <p:nvSpPr>
          <p:cNvPr id="3" name="Content Placeholder 2"/>
          <p:cNvSpPr>
            <a:spLocks noGrp="1"/>
          </p:cNvSpPr>
          <p:nvPr>
            <p:ph sz="half" idx="1"/>
          </p:nvPr>
        </p:nvSpPr>
        <p:spPr/>
        <p:txBody>
          <a:bodyPr>
            <a:normAutofit/>
          </a:bodyPr>
          <a:lstStyle/>
          <a:p>
            <a:pPr marL="0" indent="0">
              <a:buNone/>
            </a:pPr>
            <a:r>
              <a:rPr lang="en-US" b="1" dirty="0" smtClean="0">
                <a:solidFill>
                  <a:srgbClr val="000090"/>
                </a:solidFill>
              </a:rPr>
              <a:t>1. Inform </a:t>
            </a:r>
            <a:r>
              <a:rPr lang="en-US" b="1" dirty="0">
                <a:solidFill>
                  <a:srgbClr val="000090"/>
                </a:solidFill>
              </a:rPr>
              <a:t>and engage your </a:t>
            </a:r>
            <a:r>
              <a:rPr lang="en-US" b="1" dirty="0" smtClean="0">
                <a:solidFill>
                  <a:srgbClr val="000090"/>
                </a:solidFill>
              </a:rPr>
              <a:t>community </a:t>
            </a:r>
            <a:endParaRPr lang="en-US" b="1" dirty="0">
              <a:solidFill>
                <a:srgbClr val="000090"/>
              </a:solidFill>
            </a:endParaRPr>
          </a:p>
          <a:p>
            <a:pPr lvl="1">
              <a:buFont typeface="Wingdings" charset="2"/>
              <a:buChar char="u"/>
            </a:pPr>
            <a:r>
              <a:rPr lang="en-US" dirty="0" smtClean="0">
                <a:solidFill>
                  <a:srgbClr val="000090"/>
                </a:solidFill>
              </a:rPr>
              <a:t>Reach </a:t>
            </a:r>
            <a:r>
              <a:rPr lang="en-US" dirty="0">
                <a:solidFill>
                  <a:srgbClr val="000090"/>
                </a:solidFill>
              </a:rPr>
              <a:t>out </a:t>
            </a:r>
            <a:r>
              <a:rPr lang="en-US" dirty="0" smtClean="0">
                <a:solidFill>
                  <a:srgbClr val="000090"/>
                </a:solidFill>
              </a:rPr>
              <a:t> </a:t>
            </a:r>
            <a:r>
              <a:rPr lang="en-US" dirty="0">
                <a:solidFill>
                  <a:srgbClr val="000090"/>
                </a:solidFill>
              </a:rPr>
              <a:t>with information and </a:t>
            </a:r>
            <a:r>
              <a:rPr lang="en-US" dirty="0" smtClean="0">
                <a:solidFill>
                  <a:srgbClr val="000090"/>
                </a:solidFill>
              </a:rPr>
              <a:t>resources</a:t>
            </a:r>
          </a:p>
          <a:p>
            <a:pPr marL="457200" lvl="1" indent="0">
              <a:buNone/>
            </a:pPr>
            <a:endParaRPr lang="en-US" dirty="0">
              <a:solidFill>
                <a:srgbClr val="000090"/>
              </a:solidFill>
            </a:endParaRPr>
          </a:p>
          <a:p>
            <a:pPr marL="0" indent="0">
              <a:buNone/>
            </a:pPr>
            <a:r>
              <a:rPr lang="en-US" b="1" dirty="0" smtClean="0">
                <a:solidFill>
                  <a:srgbClr val="000090"/>
                </a:solidFill>
              </a:rPr>
              <a:t>2.</a:t>
            </a:r>
            <a:r>
              <a:rPr lang="en-US" b="1" dirty="0"/>
              <a:t> </a:t>
            </a:r>
            <a:r>
              <a:rPr lang="en-US" b="1" dirty="0">
                <a:solidFill>
                  <a:srgbClr val="000090"/>
                </a:solidFill>
              </a:rPr>
              <a:t>Recruit </a:t>
            </a:r>
            <a:r>
              <a:rPr lang="en-US" b="1" dirty="0" smtClean="0">
                <a:solidFill>
                  <a:srgbClr val="000090"/>
                </a:solidFill>
              </a:rPr>
              <a:t>leaders </a:t>
            </a:r>
            <a:r>
              <a:rPr lang="en-US" b="1" dirty="0">
                <a:solidFill>
                  <a:srgbClr val="000090"/>
                </a:solidFill>
              </a:rPr>
              <a:t>to join Local ESSA </a:t>
            </a:r>
            <a:r>
              <a:rPr lang="en-US" b="1" dirty="0" smtClean="0">
                <a:solidFill>
                  <a:srgbClr val="000090"/>
                </a:solidFill>
              </a:rPr>
              <a:t>Team</a:t>
            </a:r>
            <a:endParaRPr lang="en-US" dirty="0" smtClean="0">
              <a:solidFill>
                <a:srgbClr val="000090"/>
              </a:solidFill>
            </a:endParaRPr>
          </a:p>
          <a:p>
            <a:pPr marL="0" indent="0">
              <a:buNone/>
            </a:pPr>
            <a:r>
              <a:rPr lang="en-US" dirty="0">
                <a:solidFill>
                  <a:srgbClr val="000090"/>
                </a:solidFill>
              </a:rPr>
              <a:t>	</a:t>
            </a:r>
          </a:p>
          <a:p>
            <a:pPr marL="0" indent="0">
              <a:buNone/>
            </a:pPr>
            <a:endParaRPr lang="en-US" dirty="0" smtClean="0">
              <a:solidFill>
                <a:srgbClr val="000090"/>
              </a:solidFill>
            </a:endParaRPr>
          </a:p>
        </p:txBody>
      </p:sp>
      <p:sp>
        <p:nvSpPr>
          <p:cNvPr id="4" name="Content Placeholder 3"/>
          <p:cNvSpPr>
            <a:spLocks noGrp="1"/>
          </p:cNvSpPr>
          <p:nvPr>
            <p:ph sz="half" idx="2"/>
          </p:nvPr>
        </p:nvSpPr>
        <p:spPr/>
        <p:txBody>
          <a:bodyPr>
            <a:normAutofit/>
          </a:bodyPr>
          <a:lstStyle/>
          <a:p>
            <a:pPr marL="0" indent="0">
              <a:buNone/>
            </a:pPr>
            <a:r>
              <a:rPr lang="en-US" b="1" dirty="0" smtClean="0">
                <a:solidFill>
                  <a:srgbClr val="000090"/>
                </a:solidFill>
              </a:rPr>
              <a:t>3. Identify </a:t>
            </a:r>
            <a:r>
              <a:rPr lang="en-US" b="1" dirty="0">
                <a:solidFill>
                  <a:srgbClr val="000090"/>
                </a:solidFill>
              </a:rPr>
              <a:t>and invite new leaders to participate in your Local’s ESSA Team </a:t>
            </a:r>
            <a:r>
              <a:rPr lang="en-US" dirty="0">
                <a:solidFill>
                  <a:srgbClr val="000090"/>
                </a:solidFill>
              </a:rPr>
              <a:t>with special focus on </a:t>
            </a:r>
          </a:p>
          <a:p>
            <a:pPr lvl="1">
              <a:buFont typeface="Wingdings" charset="2"/>
              <a:buChar char="u"/>
            </a:pPr>
            <a:r>
              <a:rPr lang="en-US" dirty="0" smtClean="0">
                <a:solidFill>
                  <a:srgbClr val="000090"/>
                </a:solidFill>
              </a:rPr>
              <a:t>early </a:t>
            </a:r>
            <a:r>
              <a:rPr lang="en-US" dirty="0">
                <a:solidFill>
                  <a:srgbClr val="000090"/>
                </a:solidFill>
              </a:rPr>
              <a:t>career </a:t>
            </a:r>
            <a:r>
              <a:rPr lang="en-US" dirty="0" smtClean="0">
                <a:solidFill>
                  <a:srgbClr val="000090"/>
                </a:solidFill>
              </a:rPr>
              <a:t>educators</a:t>
            </a:r>
            <a:endParaRPr lang="en-US" dirty="0">
              <a:solidFill>
                <a:srgbClr val="000090"/>
              </a:solidFill>
            </a:endParaRPr>
          </a:p>
          <a:p>
            <a:pPr lvl="1">
              <a:buFont typeface="Wingdings" charset="2"/>
              <a:buChar char="u"/>
            </a:pPr>
            <a:r>
              <a:rPr lang="en-US" dirty="0" smtClean="0">
                <a:solidFill>
                  <a:srgbClr val="000090"/>
                </a:solidFill>
              </a:rPr>
              <a:t>diversity </a:t>
            </a:r>
            <a:r>
              <a:rPr lang="en-US" dirty="0">
                <a:solidFill>
                  <a:srgbClr val="000090"/>
                </a:solidFill>
              </a:rPr>
              <a:t>(ethnic, racial, grade, subject area, etc.</a:t>
            </a:r>
            <a:r>
              <a:rPr lang="en-US" dirty="0" smtClean="0">
                <a:solidFill>
                  <a:srgbClr val="000090"/>
                </a:solidFill>
              </a:rPr>
              <a:t>)</a:t>
            </a:r>
          </a:p>
          <a:p>
            <a:pPr lvl="1">
              <a:buFont typeface="Wingdings" charset="2"/>
              <a:buChar char="u"/>
            </a:pPr>
            <a:r>
              <a:rPr lang="en-US" dirty="0" smtClean="0">
                <a:solidFill>
                  <a:srgbClr val="000090"/>
                </a:solidFill>
              </a:rPr>
              <a:t>parents</a:t>
            </a:r>
          </a:p>
          <a:p>
            <a:pPr lvl="1">
              <a:buFont typeface="Wingdings" charset="2"/>
              <a:buChar char="u"/>
            </a:pPr>
            <a:r>
              <a:rPr lang="en-US" dirty="0" smtClean="0">
                <a:solidFill>
                  <a:srgbClr val="000090"/>
                </a:solidFill>
              </a:rPr>
              <a:t>community organizations</a:t>
            </a:r>
            <a:endParaRPr lang="en-US" dirty="0">
              <a:solidFill>
                <a:srgbClr val="000090"/>
              </a:solidFill>
            </a:endParaRPr>
          </a:p>
          <a:p>
            <a:pPr marL="0" indent="0">
              <a:buNone/>
            </a:pPr>
            <a:endParaRPr lang="en-US" dirty="0">
              <a:solidFill>
                <a:srgbClr val="00009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33999"/>
            <a:ext cx="2743200" cy="15239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4217" y="6012084"/>
            <a:ext cx="2058783" cy="638484"/>
          </a:xfrm>
          <a:prstGeom prst="rect">
            <a:avLst/>
          </a:prstGeom>
        </p:spPr>
      </p:pic>
    </p:spTree>
    <p:extLst>
      <p:ext uri="{BB962C8B-B14F-4D97-AF65-F5344CB8AC3E}">
        <p14:creationId xmlns:p14="http://schemas.microsoft.com/office/powerpoint/2010/main" val="123448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2560" y="0"/>
            <a:ext cx="2631439" cy="1066800"/>
          </a:xfrm>
          <a:prstGeom prst="rect">
            <a:avLst/>
          </a:prstGeom>
        </p:spPr>
      </p:pic>
      <p:sp>
        <p:nvSpPr>
          <p:cNvPr id="2" name="Title 1"/>
          <p:cNvSpPr>
            <a:spLocks noGrp="1"/>
          </p:cNvSpPr>
          <p:nvPr>
            <p:ph type="title"/>
          </p:nvPr>
        </p:nvSpPr>
        <p:spPr>
          <a:xfrm>
            <a:off x="457200" y="274638"/>
            <a:ext cx="7467600" cy="1143000"/>
          </a:xfrm>
        </p:spPr>
        <p:txBody>
          <a:bodyPr>
            <a:normAutofit fontScale="90000"/>
          </a:bodyPr>
          <a:lstStyle/>
          <a:p>
            <a:r>
              <a:rPr lang="en-US" b="1" dirty="0" smtClean="0">
                <a:solidFill>
                  <a:srgbClr val="CC3300"/>
                </a:solidFill>
              </a:rPr>
              <a:t> 5 Steps </a:t>
            </a:r>
            <a:r>
              <a:rPr lang="en-US" b="1" dirty="0">
                <a:solidFill>
                  <a:srgbClr val="CC3300"/>
                </a:solidFill>
              </a:rPr>
              <a:t>to Creating Your Local’s ESSA Team </a:t>
            </a:r>
            <a:endParaRPr lang="en-US" dirty="0">
              <a:solidFill>
                <a:srgbClr val="CC3300"/>
              </a:solidFill>
            </a:endParaRPr>
          </a:p>
        </p:txBody>
      </p:sp>
      <p:sp>
        <p:nvSpPr>
          <p:cNvPr id="3" name="Content Placeholder 2"/>
          <p:cNvSpPr>
            <a:spLocks noGrp="1"/>
          </p:cNvSpPr>
          <p:nvPr>
            <p:ph sz="half" idx="1"/>
          </p:nvPr>
        </p:nvSpPr>
        <p:spPr/>
        <p:txBody>
          <a:bodyPr>
            <a:normAutofit fontScale="92500" lnSpcReduction="20000"/>
          </a:bodyPr>
          <a:lstStyle/>
          <a:p>
            <a:pPr marL="0" indent="0">
              <a:buNone/>
            </a:pPr>
            <a:r>
              <a:rPr lang="en-US" b="1" dirty="0">
                <a:solidFill>
                  <a:srgbClr val="000090"/>
                </a:solidFill>
              </a:rPr>
              <a:t>4</a:t>
            </a:r>
            <a:r>
              <a:rPr lang="en-US" b="1" dirty="0" smtClean="0">
                <a:solidFill>
                  <a:srgbClr val="000090"/>
                </a:solidFill>
              </a:rPr>
              <a:t>. </a:t>
            </a:r>
            <a:r>
              <a:rPr lang="en-US" b="1" dirty="0">
                <a:solidFill>
                  <a:srgbClr val="000090"/>
                </a:solidFill>
              </a:rPr>
              <a:t>Convene Your Local ESSA Team and: </a:t>
            </a:r>
            <a:endParaRPr lang="en-US" b="1" dirty="0" smtClean="0">
              <a:solidFill>
                <a:srgbClr val="000090"/>
              </a:solidFill>
            </a:endParaRPr>
          </a:p>
          <a:p>
            <a:pPr marL="0" indent="0">
              <a:buNone/>
            </a:pPr>
            <a:endParaRPr lang="en-US" b="1" dirty="0">
              <a:solidFill>
                <a:srgbClr val="000090"/>
              </a:solidFill>
            </a:endParaRPr>
          </a:p>
          <a:p>
            <a:pPr lvl="1">
              <a:buFont typeface="Wingdings" charset="2"/>
              <a:buChar char="u"/>
            </a:pPr>
            <a:r>
              <a:rPr lang="en-US" sz="3100" dirty="0" smtClean="0">
                <a:solidFill>
                  <a:srgbClr val="000090"/>
                </a:solidFill>
              </a:rPr>
              <a:t>Determine </a:t>
            </a:r>
            <a:r>
              <a:rPr lang="en-US" sz="3100" dirty="0">
                <a:solidFill>
                  <a:srgbClr val="000090"/>
                </a:solidFill>
              </a:rPr>
              <a:t>priority issue interests </a:t>
            </a:r>
          </a:p>
          <a:p>
            <a:pPr marL="914400" lvl="2" indent="0">
              <a:buNone/>
            </a:pPr>
            <a:endParaRPr lang="en-US" sz="3100" dirty="0" smtClean="0">
              <a:solidFill>
                <a:srgbClr val="000090"/>
              </a:solidFill>
            </a:endParaRPr>
          </a:p>
          <a:p>
            <a:pPr lvl="1">
              <a:buFont typeface="Wingdings" charset="2"/>
              <a:buChar char="u"/>
            </a:pPr>
            <a:r>
              <a:rPr lang="en-US" sz="3100" dirty="0" smtClean="0">
                <a:solidFill>
                  <a:srgbClr val="000090"/>
                </a:solidFill>
              </a:rPr>
              <a:t>Identify </a:t>
            </a:r>
            <a:r>
              <a:rPr lang="en-US" sz="3100" dirty="0">
                <a:solidFill>
                  <a:srgbClr val="000090"/>
                </a:solidFill>
              </a:rPr>
              <a:t>other community allies to partner with </a:t>
            </a:r>
          </a:p>
          <a:p>
            <a:pPr marL="0" indent="0">
              <a:buNone/>
            </a:pPr>
            <a:endParaRPr lang="en-US" dirty="0" smtClean="0">
              <a:solidFill>
                <a:srgbClr val="000090"/>
              </a:solidFill>
            </a:endParaRPr>
          </a:p>
        </p:txBody>
      </p:sp>
      <p:sp>
        <p:nvSpPr>
          <p:cNvPr id="4" name="Content Placeholder 3"/>
          <p:cNvSpPr>
            <a:spLocks noGrp="1"/>
          </p:cNvSpPr>
          <p:nvPr>
            <p:ph sz="half" idx="2"/>
          </p:nvPr>
        </p:nvSpPr>
        <p:spPr/>
        <p:txBody>
          <a:bodyPr>
            <a:normAutofit fontScale="92500" lnSpcReduction="20000"/>
          </a:bodyPr>
          <a:lstStyle/>
          <a:p>
            <a:pPr marL="0" indent="0">
              <a:buNone/>
            </a:pPr>
            <a:r>
              <a:rPr lang="en-US" sz="3100" b="1" dirty="0">
                <a:solidFill>
                  <a:srgbClr val="000090"/>
                </a:solidFill>
              </a:rPr>
              <a:t>5</a:t>
            </a:r>
            <a:r>
              <a:rPr lang="en-US" sz="3100" b="1" dirty="0" smtClean="0">
                <a:solidFill>
                  <a:srgbClr val="000090"/>
                </a:solidFill>
              </a:rPr>
              <a:t>. </a:t>
            </a:r>
            <a:r>
              <a:rPr lang="en-US" sz="3100" b="1" dirty="0">
                <a:solidFill>
                  <a:srgbClr val="000090"/>
                </a:solidFill>
              </a:rPr>
              <a:t>Claim your </a:t>
            </a:r>
            <a:r>
              <a:rPr lang="en-US" sz="3100" b="1" dirty="0" smtClean="0">
                <a:solidFill>
                  <a:srgbClr val="000090"/>
                </a:solidFill>
              </a:rPr>
              <a:t>ESSA </a:t>
            </a:r>
            <a:r>
              <a:rPr lang="en-US" sz="3100" b="1" dirty="0">
                <a:solidFill>
                  <a:srgbClr val="000090"/>
                </a:solidFill>
              </a:rPr>
              <a:t>Implementation Space </a:t>
            </a:r>
            <a:endParaRPr lang="en-US" sz="3100" b="1" dirty="0" smtClean="0">
              <a:solidFill>
                <a:srgbClr val="000090"/>
              </a:solidFill>
            </a:endParaRPr>
          </a:p>
          <a:p>
            <a:pPr marL="0" indent="0">
              <a:buNone/>
            </a:pPr>
            <a:endParaRPr lang="en-US" sz="3100" dirty="0">
              <a:solidFill>
                <a:srgbClr val="000090"/>
              </a:solidFill>
            </a:endParaRPr>
          </a:p>
          <a:p>
            <a:pPr>
              <a:buFont typeface="Wingdings" charset="2"/>
              <a:buChar char="u"/>
            </a:pPr>
            <a:r>
              <a:rPr lang="en-US" sz="2600" dirty="0" smtClean="0">
                <a:solidFill>
                  <a:srgbClr val="000090"/>
                </a:solidFill>
              </a:rPr>
              <a:t>Pass </a:t>
            </a:r>
            <a:r>
              <a:rPr lang="en-US" sz="2600" dirty="0">
                <a:solidFill>
                  <a:srgbClr val="000090"/>
                </a:solidFill>
              </a:rPr>
              <a:t>ESSA School Board </a:t>
            </a:r>
            <a:r>
              <a:rPr lang="en-US" sz="2600" dirty="0" smtClean="0">
                <a:solidFill>
                  <a:srgbClr val="000090"/>
                </a:solidFill>
              </a:rPr>
              <a:t>Resolution</a:t>
            </a:r>
          </a:p>
          <a:p>
            <a:pPr>
              <a:buFont typeface="Wingdings" charset="2"/>
              <a:buChar char="u"/>
            </a:pPr>
            <a:r>
              <a:rPr lang="en-US" sz="2600" dirty="0" smtClean="0">
                <a:solidFill>
                  <a:srgbClr val="000090"/>
                </a:solidFill>
              </a:rPr>
              <a:t>Host </a:t>
            </a:r>
            <a:r>
              <a:rPr lang="en-US" sz="2600" dirty="0">
                <a:solidFill>
                  <a:srgbClr val="000090"/>
                </a:solidFill>
              </a:rPr>
              <a:t>ESSA Community Briefing with information and resources </a:t>
            </a:r>
            <a:r>
              <a:rPr lang="en-US" sz="2600" dirty="0" smtClean="0">
                <a:solidFill>
                  <a:srgbClr val="000090"/>
                </a:solidFill>
              </a:rPr>
              <a:t>(from </a:t>
            </a:r>
            <a:r>
              <a:rPr lang="en-US" sz="2600" dirty="0">
                <a:solidFill>
                  <a:srgbClr val="000090"/>
                </a:solidFill>
              </a:rPr>
              <a:t>NEA policy experts </a:t>
            </a:r>
            <a:r>
              <a:rPr lang="en-US" sz="2600" dirty="0" smtClean="0">
                <a:solidFill>
                  <a:srgbClr val="000090"/>
                </a:solidFill>
              </a:rPr>
              <a:t> or others)</a:t>
            </a:r>
            <a:endParaRPr lang="en-US" sz="2600" dirty="0">
              <a:solidFill>
                <a:srgbClr val="000090"/>
              </a:solidFill>
            </a:endParaRPr>
          </a:p>
          <a:p>
            <a:pPr>
              <a:buFont typeface="Wingdings" charset="2"/>
              <a:buChar char="u"/>
            </a:pPr>
            <a:r>
              <a:rPr lang="en-US" sz="2600" dirty="0" smtClean="0">
                <a:solidFill>
                  <a:srgbClr val="000090"/>
                </a:solidFill>
              </a:rPr>
              <a:t>Conduct </a:t>
            </a:r>
            <a:r>
              <a:rPr lang="en-US" sz="2600" dirty="0">
                <a:solidFill>
                  <a:srgbClr val="000090"/>
                </a:solidFill>
              </a:rPr>
              <a:t>a scan of “stakeholders</a:t>
            </a:r>
            <a:r>
              <a:rPr lang="en-US" sz="2600" dirty="0" smtClean="0">
                <a:solidFill>
                  <a:srgbClr val="000090"/>
                </a:solidFill>
              </a:rPr>
              <a:t>”</a:t>
            </a:r>
          </a:p>
          <a:p>
            <a:pPr>
              <a:buFont typeface="Wingdings" charset="2"/>
              <a:buChar char="u"/>
            </a:pPr>
            <a:r>
              <a:rPr lang="en-US" sz="2600" dirty="0" smtClean="0">
                <a:solidFill>
                  <a:srgbClr val="000090"/>
                </a:solidFill>
              </a:rPr>
              <a:t>Request </a:t>
            </a:r>
            <a:r>
              <a:rPr lang="en-US" sz="2600" dirty="0">
                <a:solidFill>
                  <a:srgbClr val="000090"/>
                </a:solidFill>
              </a:rPr>
              <a:t>an assessment </a:t>
            </a:r>
            <a:r>
              <a:rPr lang="en-US" sz="2600" dirty="0" smtClean="0">
                <a:solidFill>
                  <a:srgbClr val="000090"/>
                </a:solidFill>
              </a:rPr>
              <a:t>and/or opportunity audit </a:t>
            </a:r>
            <a:endParaRPr lang="en-US" sz="2600" dirty="0">
              <a:solidFill>
                <a:srgbClr val="000090"/>
              </a:solidFill>
            </a:endParaRPr>
          </a:p>
          <a:p>
            <a:pPr marL="0" indent="0">
              <a:buNone/>
            </a:pPr>
            <a:endParaRPr lang="en-US" dirty="0">
              <a:solidFill>
                <a:srgbClr val="00009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33999"/>
            <a:ext cx="2743200" cy="1523999"/>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4217" y="6012084"/>
            <a:ext cx="2058783" cy="638484"/>
          </a:xfrm>
          <a:prstGeom prst="rect">
            <a:avLst/>
          </a:prstGeom>
        </p:spPr>
      </p:pic>
    </p:spTree>
    <p:extLst>
      <p:ext uri="{BB962C8B-B14F-4D97-AF65-F5344CB8AC3E}">
        <p14:creationId xmlns:p14="http://schemas.microsoft.com/office/powerpoint/2010/main" val="646469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981200"/>
            <a:ext cx="7772400" cy="3505200"/>
          </a:xfrm>
        </p:spPr>
        <p:txBody>
          <a:bodyPr>
            <a:normAutofit/>
          </a:bodyPr>
          <a:lstStyle/>
          <a:p>
            <a:pPr algn="ctr"/>
            <a:r>
              <a:rPr lang="en-US" dirty="0" smtClean="0">
                <a:solidFill>
                  <a:schemeClr val="accent1">
                    <a:lumMod val="75000"/>
                  </a:schemeClr>
                </a:solidFill>
              </a:rPr>
              <a:t>Partner talk:</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t>What does meaningful stakeholder engagement </a:t>
            </a:r>
            <a:r>
              <a:rPr lang="en-US" smtClean="0"/>
              <a:t>ON ESSA look </a:t>
            </a:r>
            <a:r>
              <a:rPr lang="en-US" dirty="0" smtClean="0"/>
              <a:t>like?</a:t>
            </a:r>
            <a:endParaRPr lang="en-US" dirty="0"/>
          </a:p>
        </p:txBody>
      </p:sp>
      <p:pic>
        <p:nvPicPr>
          <p:cNvPr id="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194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altLang="en-US" sz="3600" b="1" dirty="0" smtClean="0">
                <a:solidFill>
                  <a:srgbClr val="C00000"/>
                </a:solidFill>
                <a:latin typeface="Cambria" pitchFamily="18" charset="0"/>
              </a:rPr>
              <a:t>Building Alliances, Partner Base</a:t>
            </a:r>
            <a:endParaRPr lang="en-US" altLang="en-US" sz="3600" dirty="0" smtClean="0"/>
          </a:p>
        </p:txBody>
      </p:sp>
      <p:sp>
        <p:nvSpPr>
          <p:cNvPr id="25603" name="Content Placeholder 2"/>
          <p:cNvSpPr>
            <a:spLocks noGrp="1"/>
          </p:cNvSpPr>
          <p:nvPr>
            <p:ph idx="1"/>
          </p:nvPr>
        </p:nvSpPr>
        <p:spPr>
          <a:xfrm>
            <a:off x="609600" y="1600200"/>
            <a:ext cx="8229600" cy="4730750"/>
          </a:xfrm>
        </p:spPr>
        <p:txBody>
          <a:bodyPr/>
          <a:lstStyle/>
          <a:p>
            <a:pPr eaLnBrk="1" hangingPunct="1"/>
            <a:r>
              <a:rPr lang="en-US" altLang="en-US" dirty="0" smtClean="0"/>
              <a:t>Build a broad base of support among allies and partners for implementation (for example, the local union, PTAs, PTOs, family engagement organizations, civil rights organizations, disability rights groups)</a:t>
            </a:r>
          </a:p>
          <a:p>
            <a:pPr eaLnBrk="1" hangingPunct="1"/>
            <a:r>
              <a:rPr lang="en-US" altLang="en-US" dirty="0" smtClean="0"/>
              <a:t>Remember to work collaboratively toward common goals</a:t>
            </a:r>
          </a:p>
          <a:p>
            <a:pPr eaLnBrk="1" hangingPunct="1"/>
            <a:r>
              <a:rPr lang="en-US" altLang="en-US" dirty="0" smtClean="0"/>
              <a:t>Ensure key stakeholders are represented </a:t>
            </a: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872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l" eaLnBrk="1" fontAlgn="auto" hangingPunct="1">
              <a:spcAft>
                <a:spcPts val="0"/>
              </a:spcAft>
              <a:defRPr/>
            </a:pPr>
            <a:r>
              <a:rPr lang="en-US" sz="3600" b="1" kern="0" dirty="0">
                <a:solidFill>
                  <a:srgbClr val="C00000"/>
                </a:solidFill>
                <a:latin typeface="Cambria" panose="02040503050406030204" pitchFamily="18" charset="0"/>
                <a:ea typeface="+mj-ea"/>
                <a:cs typeface="+mj-cs"/>
              </a:rPr>
              <a:t>Other notable improvements:</a:t>
            </a:r>
            <a:endParaRPr lang="en-US" sz="3200" dirty="0">
              <a:ea typeface="+mj-ea"/>
              <a:cs typeface="+mj-cs"/>
            </a:endParaRPr>
          </a:p>
        </p:txBody>
      </p:sp>
      <p:pic>
        <p:nvPicPr>
          <p:cNvPr id="2252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838200" y="1447800"/>
            <a:ext cx="4572000" cy="3647665"/>
          </a:xfrm>
          <a:prstGeom prst="rect">
            <a:avLst/>
          </a:prstGeom>
        </p:spPr>
        <p:txBody>
          <a:bodyPr>
            <a:spAutoFit/>
          </a:bodyPr>
          <a:lstStyle/>
          <a:p>
            <a:pPr marL="274320" indent="-274320" eaLnBrk="1" fontAlgn="auto" hangingPunct="1">
              <a:lnSpc>
                <a:spcPct val="90000"/>
              </a:lnSpc>
              <a:spcBef>
                <a:spcPts val="600"/>
              </a:spcBef>
              <a:spcAft>
                <a:spcPts val="600"/>
              </a:spcAft>
              <a:buFont typeface="Wingdings" panose="05000000000000000000" pitchFamily="2" charset="2"/>
              <a:buChar char="§"/>
              <a:defRPr/>
            </a:pPr>
            <a:r>
              <a:rPr lang="en-US" sz="2600" kern="0" dirty="0" smtClean="0">
                <a:solidFill>
                  <a:prstClr val="black"/>
                </a:solidFill>
                <a:latin typeface="Calibri"/>
                <a:ea typeface="+mn-ea"/>
                <a:cs typeface="+mn-cs"/>
              </a:rPr>
              <a:t>NEW</a:t>
            </a:r>
            <a:r>
              <a:rPr lang="en-US" sz="2600" kern="0" dirty="0">
                <a:solidFill>
                  <a:prstClr val="black"/>
                </a:solidFill>
                <a:latin typeface="Calibri"/>
                <a:ea typeface="+mn-ea"/>
                <a:cs typeface="+mn-cs"/>
              </a:rPr>
              <a:t>, positive language about </a:t>
            </a:r>
            <a:r>
              <a:rPr lang="en-US" sz="2600" b="1" kern="0" dirty="0">
                <a:solidFill>
                  <a:srgbClr val="0070C0"/>
                </a:solidFill>
                <a:latin typeface="Calibri"/>
                <a:ea typeface="+mn-ea"/>
                <a:cs typeface="+mn-cs"/>
              </a:rPr>
              <a:t>Restorative Justice;</a:t>
            </a:r>
            <a:r>
              <a:rPr lang="en-US" sz="2600" kern="0" dirty="0">
                <a:solidFill>
                  <a:prstClr val="black"/>
                </a:solidFill>
                <a:latin typeface="Calibri"/>
                <a:ea typeface="+mn-ea"/>
                <a:cs typeface="+mn-cs"/>
              </a:rPr>
              <a:t> ending the school-to-prison pipeline</a:t>
            </a:r>
          </a:p>
          <a:p>
            <a:pPr marL="274320" indent="-274320" eaLnBrk="1" fontAlgn="auto" hangingPunct="1">
              <a:lnSpc>
                <a:spcPct val="90000"/>
              </a:lnSpc>
              <a:spcBef>
                <a:spcPts val="600"/>
              </a:spcBef>
              <a:spcAft>
                <a:spcPts val="600"/>
              </a:spcAft>
              <a:buFont typeface="Wingdings" panose="05000000000000000000" pitchFamily="2" charset="2"/>
              <a:buChar char="§"/>
              <a:defRPr/>
            </a:pPr>
            <a:r>
              <a:rPr lang="en-US" sz="2600" kern="0" dirty="0">
                <a:solidFill>
                  <a:prstClr val="black"/>
                </a:solidFill>
                <a:latin typeface="Calibri"/>
                <a:ea typeface="+mn-ea"/>
                <a:cs typeface="+mn-cs"/>
              </a:rPr>
              <a:t>Continued, but greater clarity around </a:t>
            </a:r>
            <a:r>
              <a:rPr lang="en-US" sz="2600" b="1" kern="0" dirty="0">
                <a:solidFill>
                  <a:srgbClr val="0070C0"/>
                </a:solidFill>
                <a:latin typeface="Calibri"/>
                <a:ea typeface="+mn-ea"/>
                <a:cs typeface="+mn-cs"/>
              </a:rPr>
              <a:t>Opt Out </a:t>
            </a:r>
            <a:r>
              <a:rPr lang="en-US" sz="2600" kern="0" dirty="0">
                <a:solidFill>
                  <a:prstClr val="black"/>
                </a:solidFill>
                <a:latin typeface="Calibri"/>
                <a:ea typeface="+mn-ea"/>
                <a:cs typeface="+mn-cs"/>
              </a:rPr>
              <a:t>options for students</a:t>
            </a:r>
          </a:p>
          <a:p>
            <a:pPr marL="274320" indent="-274320" eaLnBrk="1" fontAlgn="auto" hangingPunct="1">
              <a:lnSpc>
                <a:spcPct val="90000"/>
              </a:lnSpc>
              <a:spcBef>
                <a:spcPts val="600"/>
              </a:spcBef>
              <a:spcAft>
                <a:spcPts val="600"/>
              </a:spcAft>
              <a:buFont typeface="Wingdings" panose="05000000000000000000" pitchFamily="2" charset="2"/>
              <a:buChar char="§"/>
              <a:defRPr/>
            </a:pPr>
            <a:r>
              <a:rPr lang="en-US" sz="2600" kern="0" dirty="0">
                <a:solidFill>
                  <a:prstClr val="black"/>
                </a:solidFill>
                <a:latin typeface="Calibri"/>
                <a:ea typeface="+mn-ea"/>
                <a:cs typeface="+mn-cs"/>
              </a:rPr>
              <a:t>Improvements to </a:t>
            </a:r>
            <a:r>
              <a:rPr lang="en-US" sz="2600" b="1" kern="0" dirty="0">
                <a:solidFill>
                  <a:srgbClr val="0070C0"/>
                </a:solidFill>
                <a:latin typeface="Calibri"/>
                <a:ea typeface="+mn-ea"/>
                <a:cs typeface="+mn-cs"/>
              </a:rPr>
              <a:t>charter school </a:t>
            </a:r>
            <a:r>
              <a:rPr lang="en-US" sz="2600" kern="0" dirty="0">
                <a:solidFill>
                  <a:prstClr val="black"/>
                </a:solidFill>
                <a:latin typeface="Calibri"/>
                <a:ea typeface="+mn-ea"/>
                <a:cs typeface="+mn-cs"/>
              </a:rPr>
              <a:t>transparency and accountability</a:t>
            </a:r>
          </a:p>
        </p:txBody>
      </p:sp>
      <p:pic>
        <p:nvPicPr>
          <p:cNvPr id="225286" name="Picture 2" descr="C:\Users\mkusler.NEAHQ\Downloads\23031751573_820a8beb38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133600"/>
            <a:ext cx="364013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659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304800" y="274638"/>
            <a:ext cx="7315200" cy="1143000"/>
          </a:xfrm>
        </p:spPr>
        <p:txBody>
          <a:bodyPr/>
          <a:lstStyle/>
          <a:p>
            <a:pPr eaLnBrk="1" hangingPunct="1"/>
            <a:r>
              <a:rPr lang="en-US" dirty="0">
                <a:latin typeface="Calibri" charset="0"/>
              </a:rPr>
              <a:t> Local </a:t>
            </a:r>
            <a:r>
              <a:rPr lang="en-US" dirty="0" smtClean="0">
                <a:latin typeface="Calibri" charset="0"/>
              </a:rPr>
              <a:t>District Actions</a:t>
            </a:r>
            <a:endParaRPr lang="en-US" dirty="0">
              <a:latin typeface="Calibri" charset="0"/>
            </a:endParaRPr>
          </a:p>
        </p:txBody>
      </p:sp>
      <p:sp>
        <p:nvSpPr>
          <p:cNvPr id="250882" name="Content Placeholder 2"/>
          <p:cNvSpPr>
            <a:spLocks noGrp="1"/>
          </p:cNvSpPr>
          <p:nvPr>
            <p:ph idx="1"/>
          </p:nvPr>
        </p:nvSpPr>
        <p:spPr>
          <a:xfrm>
            <a:off x="457200" y="1447800"/>
            <a:ext cx="8229600" cy="4876800"/>
          </a:xfrm>
        </p:spPr>
        <p:txBody>
          <a:bodyPr/>
          <a:lstStyle/>
          <a:p>
            <a:pPr marL="0" indent="0" algn="ctr" eaLnBrk="1" hangingPunct="1">
              <a:lnSpc>
                <a:spcPct val="80000"/>
              </a:lnSpc>
              <a:buFont typeface="Arial" charset="0"/>
              <a:buNone/>
            </a:pPr>
            <a:r>
              <a:rPr lang="en-US" sz="2000" b="1" dirty="0">
                <a:solidFill>
                  <a:schemeClr val="tx2"/>
                </a:solidFill>
                <a:latin typeface="Calibri" charset="0"/>
              </a:rPr>
              <a:t>Don’t wait until the state and local education plans are finalized. </a:t>
            </a:r>
          </a:p>
          <a:p>
            <a:pPr marL="0" indent="0" algn="ctr" eaLnBrk="1" hangingPunct="1">
              <a:lnSpc>
                <a:spcPct val="80000"/>
              </a:lnSpc>
              <a:buFont typeface="Arial" charset="0"/>
              <a:buNone/>
            </a:pPr>
            <a:r>
              <a:rPr lang="en-US" sz="2000" b="1" dirty="0">
                <a:solidFill>
                  <a:schemeClr val="tx2"/>
                </a:solidFill>
                <a:latin typeface="Calibri" charset="0"/>
              </a:rPr>
              <a:t>Be proactive!</a:t>
            </a:r>
          </a:p>
          <a:p>
            <a:pPr marL="0" indent="0" eaLnBrk="1" hangingPunct="1">
              <a:lnSpc>
                <a:spcPct val="80000"/>
              </a:lnSpc>
              <a:buFont typeface="Arial" charset="0"/>
              <a:buNone/>
            </a:pPr>
            <a:endParaRPr lang="en-US" sz="1500" dirty="0">
              <a:latin typeface="Calibri" charset="0"/>
            </a:endParaRPr>
          </a:p>
          <a:p>
            <a:pPr marL="0" indent="0" eaLnBrk="1" hangingPunct="1">
              <a:lnSpc>
                <a:spcPct val="80000"/>
              </a:lnSpc>
              <a:buFont typeface="Arial" charset="0"/>
              <a:buAutoNum type="arabicPeriod"/>
            </a:pPr>
            <a:r>
              <a:rPr lang="en-US" sz="2000" dirty="0">
                <a:latin typeface="Calibri" charset="0"/>
              </a:rPr>
              <a:t>Participate in your </a:t>
            </a:r>
            <a:r>
              <a:rPr lang="en-US" sz="2000" dirty="0" smtClean="0">
                <a:latin typeface="Calibri" charset="0"/>
              </a:rPr>
              <a:t>state’s development of the </a:t>
            </a:r>
            <a:r>
              <a:rPr lang="en-US" sz="2000" dirty="0">
                <a:latin typeface="Calibri" charset="0"/>
              </a:rPr>
              <a:t>state plans. Stay informed of their positions and progress.</a:t>
            </a:r>
          </a:p>
          <a:p>
            <a:pPr marL="0" indent="0" eaLnBrk="1" hangingPunct="1">
              <a:lnSpc>
                <a:spcPct val="80000"/>
              </a:lnSpc>
              <a:buNone/>
            </a:pPr>
            <a:endParaRPr lang="en-US" sz="2000" dirty="0" smtClean="0">
              <a:latin typeface="Calibri" charset="0"/>
            </a:endParaRPr>
          </a:p>
          <a:p>
            <a:pPr marL="0" indent="0" eaLnBrk="1" hangingPunct="1">
              <a:lnSpc>
                <a:spcPct val="80000"/>
              </a:lnSpc>
              <a:buNone/>
            </a:pPr>
            <a:r>
              <a:rPr lang="en-US" sz="2000" dirty="0" smtClean="0">
                <a:latin typeface="Calibri" charset="0"/>
              </a:rPr>
              <a:t>2. At </a:t>
            </a:r>
            <a:r>
              <a:rPr lang="en-US" sz="2000" dirty="0">
                <a:latin typeface="Calibri" charset="0"/>
              </a:rPr>
              <a:t>each underperforming school, identify members to serve on the school-level committee that will design the school improvement plan and submit it to the district for approval.</a:t>
            </a:r>
          </a:p>
          <a:p>
            <a:pPr marL="400050" lvl="1" indent="0" eaLnBrk="1" hangingPunct="1">
              <a:lnSpc>
                <a:spcPct val="80000"/>
              </a:lnSpc>
              <a:buFont typeface="Arial" charset="0"/>
              <a:buNone/>
            </a:pPr>
            <a:r>
              <a:rPr lang="en-US" sz="1300" dirty="0">
                <a:latin typeface="Calibri" charset="0"/>
              </a:rPr>
              <a:t>		</a:t>
            </a:r>
            <a:r>
              <a:rPr lang="en-US" sz="1800" dirty="0">
                <a:latin typeface="Calibri" charset="0"/>
              </a:rPr>
              <a:t>Consider: </a:t>
            </a:r>
          </a:p>
          <a:p>
            <a:pPr marL="400050" lvl="1" indent="0" eaLnBrk="1" hangingPunct="1">
              <a:lnSpc>
                <a:spcPct val="80000"/>
              </a:lnSpc>
              <a:buFont typeface="Arial" charset="0"/>
              <a:buNone/>
            </a:pPr>
            <a:r>
              <a:rPr lang="en-US" sz="1800" dirty="0">
                <a:latin typeface="Calibri" charset="0"/>
              </a:rPr>
              <a:t>		- Use the NEA Guide to Educator-Led School Improvement and the GPS 		           Indicators Framework. </a:t>
            </a:r>
          </a:p>
          <a:p>
            <a:pPr marL="400050" lvl="1" indent="0" eaLnBrk="1" hangingPunct="1">
              <a:lnSpc>
                <a:spcPct val="80000"/>
              </a:lnSpc>
              <a:buFont typeface="Arial" charset="0"/>
              <a:buNone/>
            </a:pPr>
            <a:r>
              <a:rPr lang="en-US" sz="1800" dirty="0">
                <a:latin typeface="Calibri" charset="0"/>
              </a:rPr>
              <a:t>		- Don’t wait for the state notification. In schools you already know will be 		           identified for comprehensive or targeted improvement, set up the     	  		  collaborative committees as soon as possible, and begin the needs 			           assessment.</a:t>
            </a:r>
          </a:p>
        </p:txBody>
      </p:sp>
      <p:pic>
        <p:nvPicPr>
          <p:cNvPr id="2508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906963"/>
            <a:ext cx="3055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536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304800" y="274638"/>
            <a:ext cx="7315200" cy="1143000"/>
          </a:xfrm>
        </p:spPr>
        <p:txBody>
          <a:bodyPr/>
          <a:lstStyle/>
          <a:p>
            <a:pPr eaLnBrk="1" hangingPunct="1"/>
            <a:r>
              <a:rPr lang="en-US" dirty="0">
                <a:latin typeface="Calibri" charset="0"/>
              </a:rPr>
              <a:t> Local </a:t>
            </a:r>
            <a:r>
              <a:rPr lang="en-US" dirty="0" smtClean="0">
                <a:latin typeface="Calibri" charset="0"/>
              </a:rPr>
              <a:t>District Actions</a:t>
            </a:r>
            <a:endParaRPr lang="en-US" dirty="0">
              <a:latin typeface="Calibri" charset="0"/>
            </a:endParaRPr>
          </a:p>
        </p:txBody>
      </p:sp>
      <p:sp>
        <p:nvSpPr>
          <p:cNvPr id="250882" name="Content Placeholder 2"/>
          <p:cNvSpPr>
            <a:spLocks noGrp="1"/>
          </p:cNvSpPr>
          <p:nvPr>
            <p:ph idx="1"/>
          </p:nvPr>
        </p:nvSpPr>
        <p:spPr>
          <a:xfrm>
            <a:off x="457200" y="1447800"/>
            <a:ext cx="8229600" cy="4876800"/>
          </a:xfrm>
        </p:spPr>
        <p:txBody>
          <a:bodyPr/>
          <a:lstStyle/>
          <a:p>
            <a:pPr marL="0" indent="0" algn="ctr" eaLnBrk="1" hangingPunct="1">
              <a:lnSpc>
                <a:spcPct val="80000"/>
              </a:lnSpc>
              <a:buFont typeface="Arial" charset="0"/>
              <a:buNone/>
            </a:pPr>
            <a:r>
              <a:rPr lang="en-US" sz="2000" b="1" dirty="0">
                <a:solidFill>
                  <a:schemeClr val="tx2"/>
                </a:solidFill>
                <a:latin typeface="Calibri" charset="0"/>
              </a:rPr>
              <a:t>Don’t wait until the state and local education plans are finalized. </a:t>
            </a:r>
          </a:p>
          <a:p>
            <a:pPr marL="0" indent="0" algn="ctr" eaLnBrk="1" hangingPunct="1">
              <a:lnSpc>
                <a:spcPct val="80000"/>
              </a:lnSpc>
              <a:buFont typeface="Arial" charset="0"/>
              <a:buNone/>
            </a:pPr>
            <a:r>
              <a:rPr lang="en-US" sz="2000" b="1" dirty="0">
                <a:solidFill>
                  <a:schemeClr val="tx2"/>
                </a:solidFill>
                <a:latin typeface="Calibri" charset="0"/>
              </a:rPr>
              <a:t>Be proactive!</a:t>
            </a:r>
          </a:p>
          <a:p>
            <a:pPr marL="0" indent="0" eaLnBrk="1" hangingPunct="1">
              <a:lnSpc>
                <a:spcPct val="80000"/>
              </a:lnSpc>
              <a:buFont typeface="Arial" charset="0"/>
              <a:buNone/>
            </a:pPr>
            <a:endParaRPr lang="en-US" sz="1500" dirty="0">
              <a:latin typeface="Calibri" charset="0"/>
            </a:endParaRPr>
          </a:p>
          <a:p>
            <a:pPr marL="0" indent="0" eaLnBrk="1" hangingPunct="1">
              <a:lnSpc>
                <a:spcPct val="80000"/>
              </a:lnSpc>
              <a:buNone/>
            </a:pPr>
            <a:r>
              <a:rPr lang="en-US" sz="2400" dirty="0" smtClean="0">
                <a:latin typeface="Calibri" charset="0"/>
              </a:rPr>
              <a:t>3. Opportunity Audits</a:t>
            </a:r>
          </a:p>
          <a:p>
            <a:pPr marL="0" indent="0" eaLnBrk="1" hangingPunct="1">
              <a:lnSpc>
                <a:spcPct val="80000"/>
              </a:lnSpc>
              <a:buNone/>
            </a:pPr>
            <a:endParaRPr lang="en-US" sz="2400" dirty="0">
              <a:latin typeface="Calibri" charset="0"/>
            </a:endParaRPr>
          </a:p>
          <a:p>
            <a:pPr marL="0" indent="0" eaLnBrk="1" hangingPunct="1">
              <a:lnSpc>
                <a:spcPct val="80000"/>
              </a:lnSpc>
              <a:buNone/>
            </a:pPr>
            <a:r>
              <a:rPr lang="en-US" sz="2400" dirty="0" smtClean="0">
                <a:latin typeface="Calibri" charset="0"/>
              </a:rPr>
              <a:t>4. Reduce district assessments now</a:t>
            </a:r>
          </a:p>
          <a:p>
            <a:pPr marL="0" indent="0" eaLnBrk="1" hangingPunct="1">
              <a:lnSpc>
                <a:spcPct val="80000"/>
              </a:lnSpc>
              <a:buNone/>
            </a:pPr>
            <a:endParaRPr lang="en-US" sz="2400" dirty="0">
              <a:latin typeface="Calibri" charset="0"/>
            </a:endParaRPr>
          </a:p>
          <a:p>
            <a:pPr marL="0" indent="0" eaLnBrk="1" hangingPunct="1">
              <a:lnSpc>
                <a:spcPct val="80000"/>
              </a:lnSpc>
              <a:buNone/>
            </a:pPr>
            <a:r>
              <a:rPr lang="en-US" sz="2400" dirty="0" smtClean="0">
                <a:latin typeface="Calibri" charset="0"/>
              </a:rPr>
              <a:t>5. ESSA school </a:t>
            </a:r>
            <a:r>
              <a:rPr lang="en-US" sz="2400" dirty="0">
                <a:latin typeface="Calibri" charset="0"/>
              </a:rPr>
              <a:t>b</a:t>
            </a:r>
            <a:r>
              <a:rPr lang="en-US" sz="2400" dirty="0" smtClean="0">
                <a:latin typeface="Calibri" charset="0"/>
              </a:rPr>
              <a:t>oard </a:t>
            </a:r>
            <a:r>
              <a:rPr lang="en-US" sz="2400" dirty="0">
                <a:latin typeface="Calibri" charset="0"/>
              </a:rPr>
              <a:t>r</a:t>
            </a:r>
            <a:r>
              <a:rPr lang="en-US" sz="2400" dirty="0" smtClean="0">
                <a:latin typeface="Calibri" charset="0"/>
              </a:rPr>
              <a:t>esolution</a:t>
            </a:r>
          </a:p>
          <a:p>
            <a:pPr marL="0" indent="0" eaLnBrk="1" hangingPunct="1">
              <a:lnSpc>
                <a:spcPct val="80000"/>
              </a:lnSpc>
              <a:buNone/>
            </a:pPr>
            <a:endParaRPr lang="en-US" sz="2400" dirty="0">
              <a:latin typeface="Calibri" charset="0"/>
            </a:endParaRPr>
          </a:p>
          <a:p>
            <a:pPr marL="0" indent="0" eaLnBrk="1" hangingPunct="1">
              <a:lnSpc>
                <a:spcPct val="80000"/>
              </a:lnSpc>
              <a:buNone/>
            </a:pPr>
            <a:r>
              <a:rPr lang="en-US" sz="2400" dirty="0" smtClean="0">
                <a:latin typeface="Calibri" charset="0"/>
              </a:rPr>
              <a:t>6.  Initiate local implementation team</a:t>
            </a:r>
          </a:p>
          <a:p>
            <a:pPr eaLnBrk="1" hangingPunct="1">
              <a:lnSpc>
                <a:spcPct val="80000"/>
              </a:lnSpc>
              <a:buAutoNum type="arabicPeriod" startAt="4"/>
            </a:pPr>
            <a:endParaRPr lang="en-US" sz="2400" dirty="0">
              <a:latin typeface="Calibri" charset="0"/>
            </a:endParaRPr>
          </a:p>
          <a:p>
            <a:pPr eaLnBrk="1" hangingPunct="1">
              <a:lnSpc>
                <a:spcPct val="80000"/>
              </a:lnSpc>
              <a:buAutoNum type="arabicPeriod" startAt="4"/>
            </a:pPr>
            <a:endParaRPr lang="en-US" sz="1800" dirty="0">
              <a:latin typeface="Calibri" charset="0"/>
            </a:endParaRPr>
          </a:p>
        </p:txBody>
      </p:sp>
      <p:pic>
        <p:nvPicPr>
          <p:cNvPr id="2508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906963"/>
            <a:ext cx="3055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073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a:xfrm>
            <a:off x="304800" y="274638"/>
            <a:ext cx="7315200" cy="1143000"/>
          </a:xfrm>
        </p:spPr>
        <p:txBody>
          <a:bodyPr/>
          <a:lstStyle/>
          <a:p>
            <a:pPr eaLnBrk="1" hangingPunct="1"/>
            <a:r>
              <a:rPr lang="en-US" dirty="0">
                <a:latin typeface="Calibri" charset="0"/>
              </a:rPr>
              <a:t> Local </a:t>
            </a:r>
            <a:r>
              <a:rPr lang="en-US" dirty="0" smtClean="0">
                <a:latin typeface="Calibri" charset="0"/>
              </a:rPr>
              <a:t>District Actions</a:t>
            </a:r>
            <a:endParaRPr lang="en-US" dirty="0">
              <a:latin typeface="Calibri" charset="0"/>
            </a:endParaRPr>
          </a:p>
        </p:txBody>
      </p:sp>
      <p:sp>
        <p:nvSpPr>
          <p:cNvPr id="250882" name="Content Placeholder 2"/>
          <p:cNvSpPr>
            <a:spLocks noGrp="1"/>
          </p:cNvSpPr>
          <p:nvPr>
            <p:ph idx="1"/>
          </p:nvPr>
        </p:nvSpPr>
        <p:spPr>
          <a:xfrm>
            <a:off x="457200" y="1447800"/>
            <a:ext cx="8229600" cy="4876800"/>
          </a:xfrm>
        </p:spPr>
        <p:txBody>
          <a:bodyPr/>
          <a:lstStyle/>
          <a:p>
            <a:pPr marL="0" indent="0">
              <a:buNone/>
            </a:pPr>
            <a:r>
              <a:rPr lang="en-US" sz="1800" dirty="0"/>
              <a:t>New draft regulations of </a:t>
            </a:r>
            <a:r>
              <a:rPr lang="en-US" sz="1800" dirty="0" smtClean="0"/>
              <a:t>ESSA </a:t>
            </a:r>
            <a:r>
              <a:rPr lang="en-US" sz="1800" dirty="0"/>
              <a:t>were issued by the U.S. Department of Education in May. </a:t>
            </a:r>
            <a:endParaRPr lang="en-US" sz="1800" dirty="0" smtClean="0"/>
          </a:p>
          <a:p>
            <a:pPr marL="0" indent="0">
              <a:buNone/>
            </a:pPr>
            <a:endParaRPr lang="en-US" sz="1800" dirty="0"/>
          </a:p>
          <a:p>
            <a:pPr marL="0" indent="0">
              <a:buNone/>
            </a:pPr>
            <a:r>
              <a:rPr lang="en-US" sz="1800" dirty="0" smtClean="0"/>
              <a:t>School board members, educators</a:t>
            </a:r>
            <a:r>
              <a:rPr lang="en-US" sz="1800" dirty="0"/>
              <a:t>, parents, and other community members have until </a:t>
            </a:r>
            <a:r>
              <a:rPr lang="en-US" sz="1800" b="1" dirty="0"/>
              <a:t>August 1 </a:t>
            </a:r>
            <a:r>
              <a:rPr lang="en-US" sz="1800" dirty="0"/>
              <a:t>to make our serious concerns heard and make sure this new law becomes the game changer it promised to </a:t>
            </a:r>
            <a:r>
              <a:rPr lang="en-US" sz="1800" dirty="0" smtClean="0"/>
              <a:t>be.</a:t>
            </a:r>
          </a:p>
          <a:p>
            <a:pPr marL="0" indent="0">
              <a:buNone/>
            </a:pPr>
            <a:endParaRPr lang="en-US" sz="1800" b="1" dirty="0"/>
          </a:p>
          <a:p>
            <a:pPr marL="0" indent="0">
              <a:buNone/>
            </a:pPr>
            <a:endParaRPr lang="en-US" sz="1800" b="1" dirty="0" smtClean="0"/>
          </a:p>
          <a:p>
            <a:pPr marL="0" indent="0">
              <a:buNone/>
            </a:pPr>
            <a:r>
              <a:rPr lang="en-US" sz="1800" b="1" dirty="0" smtClean="0"/>
              <a:t>We </a:t>
            </a:r>
            <a:r>
              <a:rPr lang="en-US" sz="1800" b="1" dirty="0"/>
              <a:t>need you to urge the Department of Education to promote equity and to not exclude educator and community voices. Our students deserve better</a:t>
            </a:r>
            <a:r>
              <a:rPr lang="en-US" sz="1800" b="1" dirty="0" smtClean="0"/>
              <a:t>!</a:t>
            </a:r>
          </a:p>
          <a:p>
            <a:pPr marL="0" indent="0">
              <a:buNone/>
            </a:pPr>
            <a:endParaRPr lang="en-US" sz="1800" b="1" dirty="0"/>
          </a:p>
          <a:p>
            <a:pPr marL="0" indent="0" algn="ctr">
              <a:buNone/>
            </a:pPr>
            <a:r>
              <a:rPr lang="en-US" sz="2800" b="1" dirty="0" smtClean="0"/>
              <a:t>www.getESSAright.org</a:t>
            </a:r>
            <a:endParaRPr lang="en-US" sz="2800" dirty="0"/>
          </a:p>
        </p:txBody>
      </p:sp>
      <p:pic>
        <p:nvPicPr>
          <p:cNvPr id="2508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906963"/>
            <a:ext cx="3055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233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pPr algn="l" eaLnBrk="1" hangingPunct="1"/>
            <a:r>
              <a:rPr lang="en-US" sz="3800" b="1" dirty="0">
                <a:solidFill>
                  <a:srgbClr val="FF0000"/>
                </a:solidFill>
                <a:latin typeface="Cambria" charset="0"/>
              </a:rPr>
              <a:t>The Every Student Succeeds Act</a:t>
            </a:r>
          </a:p>
        </p:txBody>
      </p:sp>
      <p:sp>
        <p:nvSpPr>
          <p:cNvPr id="3" name="Content Placeholder 2"/>
          <p:cNvSpPr>
            <a:spLocks noGrp="1"/>
          </p:cNvSpPr>
          <p:nvPr>
            <p:ph idx="1"/>
          </p:nvPr>
        </p:nvSpPr>
        <p:spPr>
          <a:xfrm>
            <a:off x="457200" y="4572000"/>
            <a:ext cx="6934200" cy="1600200"/>
          </a:xfrm>
        </p:spPr>
        <p:txBody>
          <a:bodyPr rtlCol="0">
            <a:normAutofit/>
          </a:bodyPr>
          <a:lstStyle/>
          <a:p>
            <a:pPr marL="0" indent="0" eaLnBrk="1" fontAlgn="auto" hangingPunct="1">
              <a:spcAft>
                <a:spcPts val="0"/>
              </a:spcAft>
              <a:buFont typeface="Arial"/>
              <a:buNone/>
              <a:defRPr/>
            </a:pPr>
            <a:r>
              <a:rPr lang="en-US" sz="4000" b="1" dirty="0" smtClean="0">
                <a:solidFill>
                  <a:srgbClr val="FF0000"/>
                </a:solidFill>
                <a:ea typeface="+mn-ea"/>
                <a:cs typeface="+mn-cs"/>
              </a:rPr>
              <a:t>Q &amp; A</a:t>
            </a:r>
            <a:endParaRPr lang="en-US" sz="2800" dirty="0">
              <a:ea typeface="+mn-ea"/>
              <a:cs typeface="+mn-cs"/>
            </a:endParaRPr>
          </a:p>
        </p:txBody>
      </p:sp>
      <p:pic>
        <p:nvPicPr>
          <p:cNvPr id="2539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1363663"/>
            <a:ext cx="4616450" cy="29035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702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pPr algn="l" eaLnBrk="1" hangingPunct="1"/>
            <a:r>
              <a:rPr lang="en-US" sz="3800" b="1" dirty="0">
                <a:solidFill>
                  <a:srgbClr val="FF0000"/>
                </a:solidFill>
                <a:latin typeface="Cambria" charset="0"/>
              </a:rPr>
              <a:t>The Every Student Succeeds Act</a:t>
            </a:r>
          </a:p>
        </p:txBody>
      </p:sp>
      <p:sp>
        <p:nvSpPr>
          <p:cNvPr id="3" name="Content Placeholder 2"/>
          <p:cNvSpPr>
            <a:spLocks noGrp="1"/>
          </p:cNvSpPr>
          <p:nvPr>
            <p:ph idx="1"/>
          </p:nvPr>
        </p:nvSpPr>
        <p:spPr>
          <a:xfrm>
            <a:off x="457200" y="4572000"/>
            <a:ext cx="6934200" cy="1600200"/>
          </a:xfrm>
        </p:spPr>
        <p:txBody>
          <a:bodyPr rtlCol="0">
            <a:normAutofit lnSpcReduction="10000"/>
          </a:bodyPr>
          <a:lstStyle/>
          <a:p>
            <a:pPr marL="0" indent="0" eaLnBrk="1" fontAlgn="auto" hangingPunct="1">
              <a:spcAft>
                <a:spcPts val="0"/>
              </a:spcAft>
              <a:buFont typeface="Arial"/>
              <a:buNone/>
              <a:defRPr/>
            </a:pPr>
            <a:r>
              <a:rPr lang="en-US" sz="4000" b="1" dirty="0" smtClean="0">
                <a:solidFill>
                  <a:srgbClr val="FF0000"/>
                </a:solidFill>
                <a:ea typeface="+mn-ea"/>
                <a:cs typeface="+mn-cs"/>
              </a:rPr>
              <a:t>OPPORTUNITY AWAITS!</a:t>
            </a:r>
          </a:p>
          <a:p>
            <a:pPr marL="0" indent="0" algn="ctr" eaLnBrk="1" fontAlgn="auto" hangingPunct="1">
              <a:spcAft>
                <a:spcPts val="0"/>
              </a:spcAft>
              <a:buFont typeface="Arial"/>
              <a:buNone/>
              <a:defRPr/>
            </a:pPr>
            <a:r>
              <a:rPr lang="en-US" sz="2800" dirty="0" smtClean="0">
                <a:ea typeface="+mn-ea"/>
                <a:cs typeface="+mn-cs"/>
              </a:rPr>
              <a:t>FIND </a:t>
            </a:r>
            <a:r>
              <a:rPr lang="en-US" sz="2800" dirty="0">
                <a:ea typeface="+mn-ea"/>
                <a:cs typeface="+mn-cs"/>
              </a:rPr>
              <a:t>OUT MORE:</a:t>
            </a:r>
          </a:p>
          <a:p>
            <a:pPr marL="0" indent="0" algn="ctr" eaLnBrk="1" fontAlgn="auto" hangingPunct="1">
              <a:spcAft>
                <a:spcPts val="0"/>
              </a:spcAft>
              <a:buFont typeface="Arial"/>
              <a:buNone/>
              <a:defRPr/>
            </a:pPr>
            <a:r>
              <a:rPr lang="en-US" sz="2800" dirty="0" smtClean="0">
                <a:ea typeface="+mn-ea"/>
                <a:cs typeface="+mn-cs"/>
                <a:hlinkClick r:id="rId2"/>
              </a:rPr>
              <a:t>www.nea.org/ESSAbegins</a:t>
            </a:r>
            <a:endParaRPr lang="en-US" sz="2800" dirty="0">
              <a:ea typeface="+mn-ea"/>
              <a:cs typeface="+mn-cs"/>
            </a:endParaRPr>
          </a:p>
        </p:txBody>
      </p:sp>
      <p:pic>
        <p:nvPicPr>
          <p:cNvPr id="2539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7550" y="1363663"/>
            <a:ext cx="4616450" cy="29035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717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endParaRPr lang="en-US" dirty="0"/>
          </a:p>
          <a:p>
            <a:endParaRPr lang="en-US" dirty="0" smtClean="0"/>
          </a:p>
          <a:p>
            <a:endParaRPr lang="en-US" dirty="0"/>
          </a:p>
        </p:txBody>
      </p:sp>
      <p:sp>
        <p:nvSpPr>
          <p:cNvPr id="4" name="TextBox 3"/>
          <p:cNvSpPr txBox="1"/>
          <p:nvPr/>
        </p:nvSpPr>
        <p:spPr>
          <a:xfrm>
            <a:off x="762000" y="1417638"/>
            <a:ext cx="7772400" cy="3970318"/>
          </a:xfrm>
          <a:prstGeom prst="rect">
            <a:avLst/>
          </a:prstGeom>
          <a:noFill/>
        </p:spPr>
        <p:txBody>
          <a:bodyPr wrap="square" rtlCol="0">
            <a:spAutoFit/>
          </a:bodyPr>
          <a:lstStyle/>
          <a:p>
            <a:r>
              <a:rPr lang="en-US" sz="2800" dirty="0" smtClean="0"/>
              <a:t>Leave with understanding of intent and key principles of the Every Student Succeeds Act</a:t>
            </a:r>
          </a:p>
          <a:p>
            <a:endParaRPr lang="en-US" sz="2800" dirty="0"/>
          </a:p>
          <a:p>
            <a:endParaRPr lang="en-US" sz="2800" dirty="0" smtClean="0"/>
          </a:p>
          <a:p>
            <a:r>
              <a:rPr lang="en-US" sz="2800" dirty="0" smtClean="0"/>
              <a:t>Discuss local decision making and organizing opportunities</a:t>
            </a:r>
          </a:p>
          <a:p>
            <a:endParaRPr lang="en-US" sz="2800" dirty="0"/>
          </a:p>
          <a:p>
            <a:endParaRPr lang="en-US" sz="2800" dirty="0" smtClean="0"/>
          </a:p>
          <a:p>
            <a:r>
              <a:rPr lang="en-US" sz="2800" dirty="0" smtClean="0"/>
              <a:t>Q&amp;A</a:t>
            </a:r>
            <a:endParaRPr lang="en-US" sz="2800" dirty="0"/>
          </a:p>
        </p:txBody>
      </p:sp>
    </p:spTree>
    <p:extLst>
      <p:ext uri="{BB962C8B-B14F-4D97-AF65-F5344CB8AC3E}">
        <p14:creationId xmlns:p14="http://schemas.microsoft.com/office/powerpoint/2010/main" val="558375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hlinkClick r:id="rId2"/>
              </a:rPr>
              <a:t>www.nea.org/essabegins</a:t>
            </a:r>
            <a:endParaRPr lang="en-US" dirty="0" smtClean="0"/>
          </a:p>
          <a:p>
            <a:endParaRPr lang="en-US" dirty="0" smtClean="0"/>
          </a:p>
          <a:p>
            <a:r>
              <a:rPr lang="en-US" u="sng" dirty="0" smtClean="0"/>
              <a:t>Community </a:t>
            </a:r>
            <a:r>
              <a:rPr lang="en-US" u="sng" dirty="0"/>
              <a:t>Schools Federal Funding </a:t>
            </a:r>
            <a:r>
              <a:rPr lang="en-US" u="sng" dirty="0">
                <a:hlinkClick r:id="rId3"/>
              </a:rPr>
              <a:t>http://</a:t>
            </a:r>
            <a:r>
              <a:rPr lang="en-US" u="sng" dirty="0" smtClean="0">
                <a:hlinkClick r:id="rId3"/>
              </a:rPr>
              <a:t>www.communityschools.org/policy_advocacy/federal_funding.aspx</a:t>
            </a:r>
            <a:endParaRPr lang="en-US" u="sng" dirty="0" smtClean="0"/>
          </a:p>
          <a:p>
            <a:endParaRPr lang="en-US" dirty="0"/>
          </a:p>
          <a:p>
            <a:r>
              <a:rPr lang="en-US" u="sng" dirty="0" smtClean="0">
                <a:hlinkClick r:id="rId4"/>
              </a:rPr>
              <a:t>www.getESSAright.org</a:t>
            </a:r>
            <a:endParaRPr lang="en-US" u="sng" dirty="0" smtClean="0"/>
          </a:p>
          <a:p>
            <a:endParaRPr lang="en-US" u="sng" dirty="0"/>
          </a:p>
          <a:p>
            <a:r>
              <a:rPr lang="en-US" u="sng" dirty="0" smtClean="0"/>
              <a:t>Network for Public Education- Dept of Ed Regulations</a:t>
            </a:r>
          </a:p>
          <a:p>
            <a:endParaRPr lang="en-US" dirty="0"/>
          </a:p>
          <a:p>
            <a:endParaRPr lang="en-US" dirty="0"/>
          </a:p>
        </p:txBody>
      </p:sp>
    </p:spTree>
    <p:extLst>
      <p:ext uri="{BB962C8B-B14F-4D97-AF65-F5344CB8AC3E}">
        <p14:creationId xmlns:p14="http://schemas.microsoft.com/office/powerpoint/2010/main" val="2097650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0"/>
            <a:ext cx="35163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906963"/>
            <a:ext cx="30559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3"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rcRect t="31683" b="31683"/>
          <a:stretch>
            <a:fillRect/>
          </a:stretch>
        </p:blipFill>
        <p:spPr>
          <a:xfrm>
            <a:off x="469900" y="1981200"/>
            <a:ext cx="8229600" cy="4525963"/>
          </a:xfrm>
        </p:spPr>
      </p:pic>
      <p:sp>
        <p:nvSpPr>
          <p:cNvPr id="209924" name="Title 1"/>
          <p:cNvSpPr>
            <a:spLocks noGrp="1"/>
          </p:cNvSpPr>
          <p:nvPr>
            <p:ph type="title"/>
          </p:nvPr>
        </p:nvSpPr>
        <p:spPr>
          <a:xfrm>
            <a:off x="452438" y="533400"/>
            <a:ext cx="8229600" cy="1143000"/>
          </a:xfrm>
        </p:spPr>
        <p:txBody>
          <a:bodyPr>
            <a:normAutofit fontScale="90000"/>
          </a:bodyPr>
          <a:lstStyle/>
          <a:p>
            <a:pPr eaLnBrk="1" hangingPunct="1"/>
            <a:r>
              <a:rPr lang="en-US" sz="4000" dirty="0">
                <a:latin typeface="Calibri" charset="0"/>
              </a:rPr>
              <a:t>Johnson’s Great Society</a:t>
            </a:r>
            <a:br>
              <a:rPr lang="en-US" sz="4000" dirty="0">
                <a:latin typeface="Calibri" charset="0"/>
              </a:rPr>
            </a:br>
            <a:r>
              <a:rPr lang="en-US" sz="4000" dirty="0">
                <a:latin typeface="Calibri" charset="0"/>
              </a:rPr>
              <a:t>Elementary and Secondary Education Act (1965)</a:t>
            </a:r>
          </a:p>
        </p:txBody>
      </p:sp>
    </p:spTree>
    <p:extLst>
      <p:ext uri="{BB962C8B-B14F-4D97-AF65-F5344CB8AC3E}">
        <p14:creationId xmlns:p14="http://schemas.microsoft.com/office/powerpoint/2010/main" val="60749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228600" y="274638"/>
            <a:ext cx="8458200" cy="1143000"/>
          </a:xfrm>
        </p:spPr>
        <p:txBody>
          <a:bodyPr/>
          <a:lstStyle/>
          <a:p>
            <a:pPr algn="l" eaLnBrk="1" hangingPunct="1"/>
            <a:r>
              <a:rPr lang="en-US" sz="3600" b="1" dirty="0">
                <a:solidFill>
                  <a:srgbClr val="C00000"/>
                </a:solidFill>
                <a:latin typeface="Cambria" charset="0"/>
              </a:rPr>
              <a:t>ESSA Implementation = Opportunity</a:t>
            </a:r>
            <a:endParaRPr lang="en-US" sz="3200" dirty="0">
              <a:latin typeface="Calibri" charset="0"/>
            </a:endParaRPr>
          </a:p>
        </p:txBody>
      </p:sp>
      <p:sp>
        <p:nvSpPr>
          <p:cNvPr id="3" name="Content Placeholder 2"/>
          <p:cNvSpPr>
            <a:spLocks noGrp="1"/>
          </p:cNvSpPr>
          <p:nvPr>
            <p:ph idx="1"/>
          </p:nvPr>
        </p:nvSpPr>
        <p:spPr>
          <a:xfrm>
            <a:off x="457200" y="1371600"/>
            <a:ext cx="8229600" cy="4267200"/>
          </a:xfrm>
        </p:spPr>
        <p:txBody>
          <a:bodyPr rtlCol="0">
            <a:normAutofit/>
          </a:bodyPr>
          <a:lstStyle/>
          <a:p>
            <a:pPr marL="274320" indent="-274320" eaLnBrk="1" fontAlgn="auto" hangingPunct="1">
              <a:lnSpc>
                <a:spcPct val="90000"/>
              </a:lnSpc>
              <a:spcBef>
                <a:spcPts val="600"/>
              </a:spcBef>
              <a:spcAft>
                <a:spcPts val="600"/>
              </a:spcAft>
              <a:buFont typeface="Wingdings" panose="05000000000000000000" pitchFamily="2" charset="2"/>
              <a:buChar char="§"/>
              <a:defRPr/>
            </a:pPr>
            <a:r>
              <a:rPr lang="en-US" sz="2400" dirty="0">
                <a:solidFill>
                  <a:prstClr val="black"/>
                </a:solidFill>
                <a:ea typeface="+mn-ea"/>
                <a:cs typeface="+mn-cs"/>
              </a:rPr>
              <a:t>After nearly 14 years of asking for </a:t>
            </a:r>
            <a:r>
              <a:rPr lang="en-US" sz="2400" dirty="0" smtClean="0">
                <a:solidFill>
                  <a:prstClr val="black"/>
                </a:solidFill>
                <a:ea typeface="+mn-ea"/>
                <a:cs typeface="+mn-cs"/>
              </a:rPr>
              <a:t>less federal intrusion into the teaching and learning process, it is finally here! </a:t>
            </a:r>
            <a:endParaRPr lang="en-US" sz="2400" dirty="0">
              <a:solidFill>
                <a:prstClr val="black"/>
              </a:solidFill>
              <a:ea typeface="+mn-ea"/>
              <a:cs typeface="+mn-cs"/>
            </a:endParaRPr>
          </a:p>
          <a:p>
            <a:pPr marL="640080" lvl="1" indent="-274320" eaLnBrk="1" fontAlgn="auto" hangingPunct="1">
              <a:lnSpc>
                <a:spcPct val="90000"/>
              </a:lnSpc>
              <a:spcBef>
                <a:spcPts val="600"/>
              </a:spcBef>
              <a:spcAft>
                <a:spcPts val="600"/>
              </a:spcAft>
              <a:buFont typeface="Arial"/>
              <a:buChar char="–"/>
              <a:defRPr/>
            </a:pPr>
            <a:r>
              <a:rPr lang="en-US" sz="2400" dirty="0">
                <a:solidFill>
                  <a:prstClr val="black"/>
                </a:solidFill>
                <a:ea typeface="+mn-ea"/>
              </a:rPr>
              <a:t>Opportunity for </a:t>
            </a:r>
            <a:r>
              <a:rPr lang="en-US" sz="2400" dirty="0" smtClean="0">
                <a:solidFill>
                  <a:prstClr val="black"/>
                </a:solidFill>
                <a:ea typeface="+mn-ea"/>
              </a:rPr>
              <a:t>educators to drive teaching and learning decisions to benefit students</a:t>
            </a:r>
          </a:p>
          <a:p>
            <a:pPr marL="640080" lvl="1" indent="-274320" eaLnBrk="1" fontAlgn="auto" hangingPunct="1">
              <a:lnSpc>
                <a:spcPct val="90000"/>
              </a:lnSpc>
              <a:spcBef>
                <a:spcPts val="600"/>
              </a:spcBef>
              <a:spcAft>
                <a:spcPts val="600"/>
              </a:spcAft>
              <a:buFont typeface="Arial"/>
              <a:buChar char="–"/>
              <a:defRPr/>
            </a:pPr>
            <a:r>
              <a:rPr lang="en-US" sz="2400" dirty="0" smtClean="0">
                <a:solidFill>
                  <a:prstClr val="black"/>
                </a:solidFill>
                <a:ea typeface="+mn-ea"/>
              </a:rPr>
              <a:t>Opportunity to strengthen partnerships with parents, communities, to advocate for what students really need</a:t>
            </a:r>
            <a:endParaRPr lang="en-US" sz="2400" dirty="0">
              <a:solidFill>
                <a:prstClr val="black"/>
              </a:solidFill>
              <a:ea typeface="+mn-ea"/>
            </a:endParaRPr>
          </a:p>
          <a:p>
            <a:pPr marL="640080" lvl="1" indent="-274320" eaLnBrk="1" fontAlgn="auto" hangingPunct="1">
              <a:lnSpc>
                <a:spcPct val="90000"/>
              </a:lnSpc>
              <a:spcBef>
                <a:spcPts val="600"/>
              </a:spcBef>
              <a:spcAft>
                <a:spcPts val="600"/>
              </a:spcAft>
              <a:buFont typeface="Arial"/>
              <a:buChar char="–"/>
              <a:defRPr/>
            </a:pPr>
            <a:r>
              <a:rPr lang="en-US" sz="2400" dirty="0" smtClean="0">
                <a:solidFill>
                  <a:prstClr val="black"/>
                </a:solidFill>
                <a:ea typeface="+mn-ea"/>
              </a:rPr>
              <a:t>Must work together to defeat bad ideas and policies at the federal and state levels that do not benefit students</a:t>
            </a:r>
            <a:endParaRPr lang="en-US" sz="2400" dirty="0">
              <a:solidFill>
                <a:prstClr val="black"/>
              </a:solidFill>
              <a:ea typeface="+mn-ea"/>
            </a:endParaRPr>
          </a:p>
          <a:p>
            <a:pPr eaLnBrk="1" fontAlgn="auto" hangingPunct="1">
              <a:spcAft>
                <a:spcPts val="0"/>
              </a:spcAft>
              <a:buFont typeface="Arial"/>
              <a:buChar char="•"/>
              <a:defRPr/>
            </a:pPr>
            <a:endParaRPr lang="en-US" sz="2400" dirty="0">
              <a:ea typeface="+mn-ea"/>
              <a:cs typeface="+mn-cs"/>
            </a:endParaRPr>
          </a:p>
        </p:txBody>
      </p:sp>
      <p:pic>
        <p:nvPicPr>
          <p:cNvPr id="2109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514850"/>
            <a:ext cx="41148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14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914400" eaLnBrk="1" fontAlgn="auto" hangingPunct="1">
              <a:spcBef>
                <a:spcPts val="0"/>
              </a:spcBef>
              <a:spcAft>
                <a:spcPts val="0"/>
              </a:spcAft>
              <a:defRPr/>
            </a:pPr>
            <a:r>
              <a:rPr lang="en-US" sz="3200" b="1" kern="0" dirty="0" smtClean="0">
                <a:solidFill>
                  <a:srgbClr val="C00000"/>
                </a:solidFill>
                <a:latin typeface="Cambria" panose="02040503050406030204" pitchFamily="18" charset="0"/>
                <a:ea typeface="+mj-ea"/>
                <a:cs typeface="+mj-cs"/>
              </a:rPr>
              <a:t>ESSA Represents Big, Bipartisan Legislative Success</a:t>
            </a:r>
            <a:endParaRPr lang="en-US" sz="1600" kern="0" dirty="0">
              <a:solidFill>
                <a:sysClr val="windowText" lastClr="000000"/>
              </a:solidFill>
              <a:ea typeface="+mj-ea"/>
              <a:cs typeface="+mj-cs"/>
            </a:endParaRPr>
          </a:p>
        </p:txBody>
      </p:sp>
      <p:pic>
        <p:nvPicPr>
          <p:cNvPr id="214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276225" y="1684338"/>
            <a:ext cx="8339138" cy="4089400"/>
          </a:xfrm>
          <a:prstGeom prst="rect">
            <a:avLst/>
          </a:prstGeom>
        </p:spPr>
        <p:txBody>
          <a:bodyPr/>
          <a:lstStyle>
            <a:lvl1pPr marL="273050" indent="-273050">
              <a:defRPr sz="3200">
                <a:solidFill>
                  <a:schemeClr val="tx1"/>
                </a:solidFill>
                <a:latin typeface="Calibri" charset="0"/>
                <a:ea typeface="ＭＳ Ｐゴシック" charset="0"/>
              </a:defRPr>
            </a:lvl1pPr>
            <a:lvl2pPr marL="639763" indent="-273050">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defTabSz="457200" eaLnBrk="1" hangingPunct="1">
              <a:lnSpc>
                <a:spcPct val="90000"/>
              </a:lnSpc>
              <a:spcBef>
                <a:spcPts val="600"/>
              </a:spcBef>
              <a:spcAft>
                <a:spcPts val="600"/>
              </a:spcAft>
              <a:buFont typeface="Wingdings" charset="0"/>
              <a:buChar char="§"/>
              <a:defRPr/>
            </a:pPr>
            <a:r>
              <a:rPr lang="en-US" sz="2800" dirty="0" smtClean="0">
                <a:solidFill>
                  <a:srgbClr val="000000"/>
                </a:solidFill>
                <a:cs typeface="Arial" charset="0"/>
              </a:rPr>
              <a:t>House passes ESSA – </a:t>
            </a:r>
            <a:r>
              <a:rPr lang="en-US" sz="2800" b="1" dirty="0" smtClean="0">
                <a:solidFill>
                  <a:srgbClr val="000000"/>
                </a:solidFill>
                <a:effectLst>
                  <a:outerShdw blurRad="38100" dist="38100" dir="2700000" algn="tl">
                    <a:srgbClr val="DDDDDD"/>
                  </a:outerShdw>
                </a:effectLst>
                <a:cs typeface="Arial" charset="0"/>
              </a:rPr>
              <a:t>359 to 64!!! </a:t>
            </a:r>
          </a:p>
          <a:p>
            <a:pPr defTabSz="457200" eaLnBrk="1" hangingPunct="1">
              <a:lnSpc>
                <a:spcPct val="90000"/>
              </a:lnSpc>
              <a:spcBef>
                <a:spcPts val="600"/>
              </a:spcBef>
              <a:spcAft>
                <a:spcPts val="600"/>
              </a:spcAft>
              <a:buFont typeface="Wingdings" charset="0"/>
              <a:buChar char="§"/>
              <a:defRPr/>
            </a:pPr>
            <a:r>
              <a:rPr lang="en-US" sz="2800" dirty="0" smtClean="0">
                <a:solidFill>
                  <a:srgbClr val="000000"/>
                </a:solidFill>
                <a:cs typeface="Arial" charset="0"/>
              </a:rPr>
              <a:t>Senate passes ESSA – </a:t>
            </a:r>
            <a:r>
              <a:rPr lang="en-US" sz="2800" b="1" dirty="0" smtClean="0">
                <a:solidFill>
                  <a:srgbClr val="000000"/>
                </a:solidFill>
                <a:effectLst>
                  <a:outerShdw blurRad="38100" dist="38100" dir="2700000" algn="tl">
                    <a:srgbClr val="DDDDDD"/>
                  </a:outerShdw>
                </a:effectLst>
                <a:cs typeface="Arial" charset="0"/>
              </a:rPr>
              <a:t>85 to 12!!!!</a:t>
            </a:r>
          </a:p>
          <a:p>
            <a:pPr defTabSz="457200" eaLnBrk="1" hangingPunct="1">
              <a:lnSpc>
                <a:spcPct val="90000"/>
              </a:lnSpc>
              <a:spcBef>
                <a:spcPts val="600"/>
              </a:spcBef>
              <a:spcAft>
                <a:spcPts val="600"/>
              </a:spcAft>
              <a:buFont typeface="Wingdings" charset="0"/>
              <a:buChar char="§"/>
              <a:defRPr/>
            </a:pPr>
            <a:r>
              <a:rPr lang="en-US" sz="2800" dirty="0" smtClean="0">
                <a:solidFill>
                  <a:srgbClr val="000000"/>
                </a:solidFill>
                <a:cs typeface="Arial" charset="0"/>
              </a:rPr>
              <a:t>Now it is onto the states and locals….</a:t>
            </a:r>
          </a:p>
        </p:txBody>
      </p:sp>
      <p:pic>
        <p:nvPicPr>
          <p:cNvPr id="214022" name="Picture 2" descr="C:\Users\mkusler.NEAHQ\Downloads\23031747633_cd8ec4c585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341688"/>
            <a:ext cx="49784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36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06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Content Placeholder 5"/>
          <p:cNvSpPr txBox="1">
            <a:spLocks/>
          </p:cNvSpPr>
          <p:nvPr/>
        </p:nvSpPr>
        <p:spPr bwMode="auto">
          <a:xfrm>
            <a:off x="4017963" y="1676400"/>
            <a:ext cx="4897437"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defTabSz="457200">
              <a:defRPr sz="2400">
                <a:solidFill>
                  <a:schemeClr val="tx1"/>
                </a:solidFill>
                <a:latin typeface="Arial" charset="0"/>
                <a:ea typeface="ＭＳ Ｐゴシック" charset="0"/>
                <a:cs typeface="ＭＳ Ｐゴシック" charset="0"/>
              </a:defRPr>
            </a:lvl1pPr>
            <a:lvl2pPr marL="639763" indent="-2730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ts val="600"/>
              </a:spcBef>
              <a:spcAft>
                <a:spcPts val="600"/>
              </a:spcAft>
              <a:buFont typeface="Wingdings" charset="0"/>
              <a:buChar char="§"/>
            </a:pPr>
            <a:r>
              <a:rPr lang="en-US" dirty="0">
                <a:solidFill>
                  <a:srgbClr val="000000"/>
                </a:solidFill>
                <a:latin typeface="Calibri" charset="0"/>
              </a:rPr>
              <a:t>NCLB circa 2002 increased the </a:t>
            </a:r>
            <a:r>
              <a:rPr lang="en-US" b="1" dirty="0">
                <a:solidFill>
                  <a:srgbClr val="0070C0"/>
                </a:solidFill>
                <a:latin typeface="Calibri" charset="0"/>
              </a:rPr>
              <a:t>federal test requirements to 17</a:t>
            </a:r>
          </a:p>
          <a:p>
            <a:pPr eaLnBrk="1" hangingPunct="1">
              <a:lnSpc>
                <a:spcPct val="90000"/>
              </a:lnSpc>
              <a:spcBef>
                <a:spcPts val="600"/>
              </a:spcBef>
              <a:spcAft>
                <a:spcPts val="600"/>
              </a:spcAft>
              <a:buFont typeface="Wingdings" charset="0"/>
              <a:buChar char="§"/>
            </a:pPr>
            <a:r>
              <a:rPr lang="en-US" dirty="0">
                <a:solidFill>
                  <a:srgbClr val="000000"/>
                </a:solidFill>
                <a:latin typeface="Calibri" charset="0"/>
              </a:rPr>
              <a:t>Required the </a:t>
            </a:r>
            <a:r>
              <a:rPr lang="en-US" b="1" dirty="0">
                <a:solidFill>
                  <a:srgbClr val="0070C0"/>
                </a:solidFill>
                <a:latin typeface="Calibri" charset="0"/>
              </a:rPr>
              <a:t>one-size-fits-all AYP</a:t>
            </a:r>
          </a:p>
          <a:p>
            <a:pPr eaLnBrk="1" hangingPunct="1">
              <a:lnSpc>
                <a:spcPct val="90000"/>
              </a:lnSpc>
              <a:spcBef>
                <a:spcPts val="600"/>
              </a:spcBef>
              <a:spcAft>
                <a:spcPts val="600"/>
              </a:spcAft>
              <a:buFont typeface="Wingdings" charset="0"/>
              <a:buChar char="§"/>
            </a:pPr>
            <a:r>
              <a:rPr lang="en-US" dirty="0">
                <a:solidFill>
                  <a:srgbClr val="000000"/>
                </a:solidFill>
                <a:latin typeface="Calibri" charset="0"/>
              </a:rPr>
              <a:t>Caused massive </a:t>
            </a:r>
            <a:r>
              <a:rPr lang="en-US" b="1" dirty="0">
                <a:solidFill>
                  <a:srgbClr val="0070C0"/>
                </a:solidFill>
                <a:latin typeface="Calibri" charset="0"/>
              </a:rPr>
              <a:t>over-identification</a:t>
            </a:r>
            <a:r>
              <a:rPr lang="en-US" dirty="0">
                <a:solidFill>
                  <a:srgbClr val="000000"/>
                </a:solidFill>
                <a:latin typeface="Calibri" charset="0"/>
              </a:rPr>
              <a:t> of schools across the country</a:t>
            </a:r>
          </a:p>
          <a:p>
            <a:pPr eaLnBrk="1" hangingPunct="1">
              <a:lnSpc>
                <a:spcPct val="90000"/>
              </a:lnSpc>
              <a:spcBef>
                <a:spcPts val="600"/>
              </a:spcBef>
              <a:spcAft>
                <a:spcPts val="600"/>
              </a:spcAft>
              <a:buFont typeface="Wingdings" charset="0"/>
              <a:buChar char="§"/>
            </a:pPr>
            <a:r>
              <a:rPr lang="en-US" dirty="0">
                <a:solidFill>
                  <a:srgbClr val="000000"/>
                </a:solidFill>
                <a:latin typeface="Calibri" charset="0"/>
              </a:rPr>
              <a:t>US Dept of Ed created a </a:t>
            </a:r>
            <a:r>
              <a:rPr lang="en-US" b="1" dirty="0">
                <a:solidFill>
                  <a:srgbClr val="0070C0"/>
                </a:solidFill>
                <a:latin typeface="Calibri" charset="0"/>
              </a:rPr>
              <a:t>patchwork of waiver relief</a:t>
            </a:r>
          </a:p>
          <a:p>
            <a:pPr lvl="1" eaLnBrk="1" hangingPunct="1">
              <a:lnSpc>
                <a:spcPct val="90000"/>
              </a:lnSpc>
              <a:spcBef>
                <a:spcPts val="600"/>
              </a:spcBef>
              <a:spcAft>
                <a:spcPts val="600"/>
              </a:spcAft>
              <a:buFont typeface="Arial" charset="0"/>
              <a:buChar char="–"/>
            </a:pPr>
            <a:r>
              <a:rPr lang="en-US" dirty="0">
                <a:solidFill>
                  <a:srgbClr val="000000"/>
                </a:solidFill>
                <a:latin typeface="Calibri" charset="0"/>
              </a:rPr>
              <a:t>Required the </a:t>
            </a:r>
            <a:r>
              <a:rPr lang="en-US" b="1" dirty="0">
                <a:solidFill>
                  <a:srgbClr val="0070C0"/>
                </a:solidFill>
                <a:latin typeface="Calibri" charset="0"/>
              </a:rPr>
              <a:t>school improvement models and teacher evaluation systems </a:t>
            </a:r>
            <a:r>
              <a:rPr lang="en-US" dirty="0">
                <a:solidFill>
                  <a:srgbClr val="000000"/>
                </a:solidFill>
                <a:latin typeface="Calibri" charset="0"/>
              </a:rPr>
              <a:t>based on state tests.</a:t>
            </a:r>
          </a:p>
          <a:p>
            <a:pPr eaLnBrk="1" hangingPunct="1">
              <a:lnSpc>
                <a:spcPct val="90000"/>
              </a:lnSpc>
              <a:spcBef>
                <a:spcPts val="600"/>
              </a:spcBef>
              <a:spcAft>
                <a:spcPts val="600"/>
              </a:spcAft>
              <a:buFont typeface="Wingdings" charset="0"/>
              <a:buChar char="§"/>
            </a:pPr>
            <a:endParaRPr lang="en-US" dirty="0">
              <a:solidFill>
                <a:srgbClr val="000000"/>
              </a:solidFill>
              <a:latin typeface="Calibri" charset="0"/>
            </a:endParaRPr>
          </a:p>
        </p:txBody>
      </p:sp>
      <p:pic>
        <p:nvPicPr>
          <p:cNvPr id="21606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552700"/>
            <a:ext cx="36687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70" name="Title 2"/>
          <p:cNvSpPr txBox="1">
            <a:spLocks/>
          </p:cNvSpPr>
          <p:nvPr/>
        </p:nvSpPr>
        <p:spPr bwMode="auto">
          <a:xfrm>
            <a:off x="152400" y="533400"/>
            <a:ext cx="8229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b="1" dirty="0">
                <a:solidFill>
                  <a:srgbClr val="CC3300"/>
                </a:solidFill>
                <a:latin typeface="Cambria" charset="0"/>
              </a:rPr>
              <a:t>Where have we been? NCLB</a:t>
            </a:r>
          </a:p>
        </p:txBody>
      </p:sp>
    </p:spTree>
    <p:extLst>
      <p:ext uri="{BB962C8B-B14F-4D97-AF65-F5344CB8AC3E}">
        <p14:creationId xmlns:p14="http://schemas.microsoft.com/office/powerpoint/2010/main" val="2152895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457200" y="1905000"/>
            <a:ext cx="8229600" cy="1143000"/>
          </a:xfrm>
        </p:spPr>
        <p:txBody>
          <a:bodyPr>
            <a:normAutofit fontScale="90000"/>
          </a:bodyPr>
          <a:lstStyle/>
          <a:p>
            <a:pPr eaLnBrk="1" hangingPunct="1"/>
            <a:r>
              <a:rPr lang="en-US" sz="5400" dirty="0">
                <a:latin typeface="Calibri" charset="0"/>
              </a:rPr>
              <a:t>What were the best and worst things about NCLB??</a:t>
            </a:r>
          </a:p>
        </p:txBody>
      </p:sp>
      <p:pic>
        <p:nvPicPr>
          <p:cNvPr id="2150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868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pPr algn="l" eaLnBrk="1" hangingPunct="1"/>
            <a:r>
              <a:rPr lang="en-US" sz="3200" b="1" dirty="0">
                <a:solidFill>
                  <a:srgbClr val="C00000"/>
                </a:solidFill>
                <a:latin typeface="Cambria" charset="0"/>
              </a:rPr>
              <a:t/>
            </a:r>
            <a:br>
              <a:rPr lang="en-US" sz="3200" b="1" dirty="0">
                <a:solidFill>
                  <a:srgbClr val="C00000"/>
                </a:solidFill>
                <a:latin typeface="Cambria" charset="0"/>
              </a:rPr>
            </a:br>
            <a:r>
              <a:rPr lang="en-US" sz="3200" b="1" dirty="0">
                <a:solidFill>
                  <a:srgbClr val="C00000"/>
                </a:solidFill>
                <a:latin typeface="Cambria" charset="0"/>
              </a:rPr>
              <a:t>Every Student Succeeds Act </a:t>
            </a:r>
            <a:endParaRPr lang="en-US" sz="2900" dirty="0">
              <a:latin typeface="Calibri" charset="0"/>
            </a:endParaRPr>
          </a:p>
        </p:txBody>
      </p:sp>
      <p:sp>
        <p:nvSpPr>
          <p:cNvPr id="219138" name="Content Placeholder 2"/>
          <p:cNvSpPr>
            <a:spLocks noGrp="1"/>
          </p:cNvSpPr>
          <p:nvPr>
            <p:ph idx="1"/>
          </p:nvPr>
        </p:nvSpPr>
        <p:spPr>
          <a:xfrm>
            <a:off x="457200" y="1600200"/>
            <a:ext cx="8229600" cy="4267200"/>
          </a:xfrm>
        </p:spPr>
        <p:txBody>
          <a:bodyPr/>
          <a:lstStyle/>
          <a:p>
            <a:pPr marL="0" indent="0" eaLnBrk="1" hangingPunct="1">
              <a:lnSpc>
                <a:spcPct val="70000"/>
              </a:lnSpc>
              <a:spcBef>
                <a:spcPts val="600"/>
              </a:spcBef>
              <a:spcAft>
                <a:spcPts val="600"/>
              </a:spcAft>
              <a:buFont typeface="Arial" charset="0"/>
              <a:buNone/>
            </a:pPr>
            <a:r>
              <a:rPr lang="en-US" sz="3000" dirty="0">
                <a:solidFill>
                  <a:srgbClr val="000000"/>
                </a:solidFill>
                <a:latin typeface="Calibri" charset="0"/>
              </a:rPr>
              <a:t>What’s gone?  </a:t>
            </a:r>
          </a:p>
          <a:p>
            <a:pPr marL="639763" lvl="1" indent="-273050" eaLnBrk="1" hangingPunct="1">
              <a:lnSpc>
                <a:spcPct val="70000"/>
              </a:lnSpc>
              <a:spcBef>
                <a:spcPts val="600"/>
              </a:spcBef>
              <a:spcAft>
                <a:spcPts val="600"/>
              </a:spcAft>
            </a:pPr>
            <a:r>
              <a:rPr lang="en-US" sz="3000" dirty="0">
                <a:solidFill>
                  <a:srgbClr val="000000"/>
                </a:solidFill>
                <a:latin typeface="Calibri" charset="0"/>
              </a:rPr>
              <a:t>AYP is gone!  No more 100-ways-to-fail!</a:t>
            </a:r>
          </a:p>
          <a:p>
            <a:pPr marL="639763" lvl="1" indent="-273050" eaLnBrk="1" hangingPunct="1">
              <a:lnSpc>
                <a:spcPct val="70000"/>
              </a:lnSpc>
              <a:spcBef>
                <a:spcPts val="600"/>
              </a:spcBef>
              <a:spcAft>
                <a:spcPts val="600"/>
              </a:spcAft>
            </a:pPr>
            <a:r>
              <a:rPr lang="en-US" sz="3000" dirty="0">
                <a:solidFill>
                  <a:srgbClr val="000000"/>
                </a:solidFill>
                <a:latin typeface="Calibri" charset="0"/>
              </a:rPr>
              <a:t>Federal punitive labels for schools are gone!</a:t>
            </a:r>
          </a:p>
          <a:p>
            <a:pPr marL="639763" lvl="1" indent="-273050" eaLnBrk="1" hangingPunct="1">
              <a:lnSpc>
                <a:spcPct val="70000"/>
              </a:lnSpc>
              <a:spcBef>
                <a:spcPts val="600"/>
              </a:spcBef>
              <a:spcAft>
                <a:spcPts val="600"/>
              </a:spcAft>
            </a:pPr>
            <a:r>
              <a:rPr lang="en-US" sz="3000" dirty="0">
                <a:solidFill>
                  <a:srgbClr val="000000"/>
                </a:solidFill>
                <a:latin typeface="Calibri" charset="0"/>
              </a:rPr>
              <a:t>Rigid, non-research based interventions are gone!</a:t>
            </a:r>
          </a:p>
          <a:p>
            <a:pPr marL="639763" lvl="1" indent="-273050" eaLnBrk="1" hangingPunct="1">
              <a:lnSpc>
                <a:spcPct val="70000"/>
              </a:lnSpc>
              <a:spcBef>
                <a:spcPts val="600"/>
              </a:spcBef>
              <a:spcAft>
                <a:spcPts val="600"/>
              </a:spcAft>
            </a:pPr>
            <a:r>
              <a:rPr lang="en-US" sz="3000" dirty="0">
                <a:solidFill>
                  <a:srgbClr val="000000"/>
                </a:solidFill>
                <a:latin typeface="Calibri" charset="0"/>
              </a:rPr>
              <a:t>No more Race to the Top, federally required teacher evaluations, based on standardized test scores!</a:t>
            </a:r>
          </a:p>
          <a:p>
            <a:pPr marL="639763" lvl="1" indent="-273050" eaLnBrk="1" hangingPunct="1">
              <a:lnSpc>
                <a:spcPct val="70000"/>
              </a:lnSpc>
              <a:spcBef>
                <a:spcPts val="600"/>
              </a:spcBef>
              <a:spcAft>
                <a:spcPts val="600"/>
              </a:spcAft>
            </a:pPr>
            <a:r>
              <a:rPr lang="en-US" sz="3000" dirty="0">
                <a:solidFill>
                  <a:srgbClr val="000000"/>
                </a:solidFill>
                <a:latin typeface="Calibri" charset="0"/>
              </a:rPr>
              <a:t>Accountability systems based solely on standardized tests are gone!</a:t>
            </a:r>
          </a:p>
        </p:txBody>
      </p:sp>
      <p:pic>
        <p:nvPicPr>
          <p:cNvPr id="2191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0"/>
            <a:ext cx="26320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4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4013" y="6011863"/>
            <a:ext cx="20589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80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5894</TotalTime>
  <Words>1474</Words>
  <Application>Microsoft Office PowerPoint</Application>
  <PresentationFormat>On-screen Show (4:3)</PresentationFormat>
  <Paragraphs>229</Paragraphs>
  <Slides>30</Slides>
  <Notes>20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4_Office Theme</vt:lpstr>
      <vt:lpstr>The Every Student Succeeds Act</vt:lpstr>
      <vt:lpstr>What issues does your school community care most about?</vt:lpstr>
      <vt:lpstr>Agenda</vt:lpstr>
      <vt:lpstr>Johnson’s Great Society Elementary and Secondary Education Act (1965)</vt:lpstr>
      <vt:lpstr>ESSA Implementation = Opportunity</vt:lpstr>
      <vt:lpstr>ESSA Represents Big, Bipartisan Legislative Success</vt:lpstr>
      <vt:lpstr>PowerPoint Presentation</vt:lpstr>
      <vt:lpstr>What were the best and worst things about NCLB??</vt:lpstr>
      <vt:lpstr> Every Student Succeeds Act </vt:lpstr>
      <vt:lpstr> Every Student Succeeds Act  </vt:lpstr>
      <vt:lpstr>PowerPoint Presentation</vt:lpstr>
      <vt:lpstr>What about school improvement?</vt:lpstr>
      <vt:lpstr>PowerPoint Presentation</vt:lpstr>
      <vt:lpstr>PowerPoint Presentation</vt:lpstr>
      <vt:lpstr>PowerPoint Presentation</vt:lpstr>
      <vt:lpstr>PowerPoint Presentation</vt:lpstr>
      <vt:lpstr>PowerPoint Presentation</vt:lpstr>
      <vt:lpstr>PowerPoint Presentation</vt:lpstr>
      <vt:lpstr>Table Discussion</vt:lpstr>
      <vt:lpstr> 5 Steps to Creating Your Local’s ESSA Team </vt:lpstr>
      <vt:lpstr> 5 Steps to Creating Your Local’s ESSA Team </vt:lpstr>
      <vt:lpstr>Partner talk:  What does meaningful stakeholder engagement ON ESSA look like?</vt:lpstr>
      <vt:lpstr>Building Alliances, Partner Base</vt:lpstr>
      <vt:lpstr>Other notable improvements:</vt:lpstr>
      <vt:lpstr> Local District Actions</vt:lpstr>
      <vt:lpstr> Local District Actions</vt:lpstr>
      <vt:lpstr> Local District Actions</vt:lpstr>
      <vt:lpstr>The Every Student Succeeds Act</vt:lpstr>
      <vt:lpstr>The Every Student Succeeds Act</vt:lpstr>
      <vt:lpstr>Resources</vt:lpstr>
    </vt:vector>
  </TitlesOfParts>
  <Company>EC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Eunju Chang</dc:creator>
  <cp:lastModifiedBy>tdunlop</cp:lastModifiedBy>
  <cp:revision>173</cp:revision>
  <dcterms:created xsi:type="dcterms:W3CDTF">2015-12-08T17:39:12Z</dcterms:created>
  <dcterms:modified xsi:type="dcterms:W3CDTF">2016-07-18T20:05:49Z</dcterms:modified>
</cp:coreProperties>
</file>